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832" r:id="rId2"/>
  </p:sldMasterIdLst>
  <p:notesMasterIdLst>
    <p:notesMasterId r:id="rId35"/>
  </p:notesMasterIdLst>
  <p:handoutMasterIdLst>
    <p:handoutMasterId r:id="rId36"/>
  </p:handoutMasterIdLst>
  <p:sldIdLst>
    <p:sldId id="964" r:id="rId3"/>
    <p:sldId id="980" r:id="rId4"/>
    <p:sldId id="997" r:id="rId5"/>
    <p:sldId id="959" r:id="rId6"/>
    <p:sldId id="965" r:id="rId7"/>
    <p:sldId id="391" r:id="rId8"/>
    <p:sldId id="958" r:id="rId9"/>
    <p:sldId id="998" r:id="rId10"/>
    <p:sldId id="999" r:id="rId11"/>
    <p:sldId id="1000" r:id="rId12"/>
    <p:sldId id="1017" r:id="rId13"/>
    <p:sldId id="985" r:id="rId14"/>
    <p:sldId id="1022" r:id="rId15"/>
    <p:sldId id="1005" r:id="rId16"/>
    <p:sldId id="1012" r:id="rId17"/>
    <p:sldId id="1007" r:id="rId18"/>
    <p:sldId id="1014" r:id="rId19"/>
    <p:sldId id="1016" r:id="rId20"/>
    <p:sldId id="1003" r:id="rId21"/>
    <p:sldId id="991" r:id="rId22"/>
    <p:sldId id="1009" r:id="rId23"/>
    <p:sldId id="1006" r:id="rId24"/>
    <p:sldId id="1010" r:id="rId25"/>
    <p:sldId id="1004" r:id="rId26"/>
    <p:sldId id="1020" r:id="rId27"/>
    <p:sldId id="1001" r:id="rId28"/>
    <p:sldId id="1008" r:id="rId29"/>
    <p:sldId id="1002" r:id="rId30"/>
    <p:sldId id="1013" r:id="rId31"/>
    <p:sldId id="1021" r:id="rId32"/>
    <p:sldId id="990" r:id="rId33"/>
    <p:sldId id="9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1B0"/>
    <a:srgbClr val="579FD2"/>
    <a:srgbClr val="579DC7"/>
    <a:srgbClr val="FF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7921B-75F4-49F7-A4C8-5A29651469AE}" v="4" dt="2020-07-13T17:21:38.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43" autoAdjust="0"/>
    <p:restoredTop sz="84082" autoAdjust="0"/>
  </p:normalViewPr>
  <p:slideViewPr>
    <p:cSldViewPr snapToGrid="0">
      <p:cViewPr varScale="1">
        <p:scale>
          <a:sx n="37" d="100"/>
          <a:sy n="37" d="100"/>
        </p:scale>
        <p:origin x="19" y="758"/>
      </p:cViewPr>
      <p:guideLst>
        <p:guide orient="horz" pos="2160"/>
        <p:guide pos="3840"/>
      </p:guideLst>
    </p:cSldViewPr>
  </p:slideViewPr>
  <p:outlineViewPr>
    <p:cViewPr>
      <p:scale>
        <a:sx n="33" d="100"/>
        <a:sy n="33" d="100"/>
      </p:scale>
      <p:origin x="0" y="-778"/>
    </p:cViewPr>
  </p:outlineViewPr>
  <p:notesTextViewPr>
    <p:cViewPr>
      <p:scale>
        <a:sx n="3" d="2"/>
        <a:sy n="3" d="2"/>
      </p:scale>
      <p:origin x="0" y="0"/>
    </p:cViewPr>
  </p:notesTextViewPr>
  <p:notesViewPr>
    <p:cSldViewPr snapToGrid="0" showGuides="1">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8923F3-3F4D-4D91-974E-0CF372CBCA32}" type="slidenum">
              <a:rPr lang="en-US" smtClean="0"/>
              <a:t>‹#›</a:t>
            </a:fld>
            <a:endParaRPr lang="en-US" dirty="0"/>
          </a:p>
        </p:txBody>
      </p:sp>
    </p:spTree>
    <p:extLst>
      <p:ext uri="{BB962C8B-B14F-4D97-AF65-F5344CB8AC3E}">
        <p14:creationId xmlns:p14="http://schemas.microsoft.com/office/powerpoint/2010/main" val="1139229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BFC2A-7953-254A-9DC7-C4F6F0779E49}" type="datetimeFigureOut">
              <a:rPr lang="en-US" smtClean="0"/>
              <a:t>7/24/2020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71AEA-D05F-494F-B855-BCC0B7CC402C}" type="slidenum">
              <a:rPr lang="en-US" smtClean="0"/>
              <a:t>‹#›</a:t>
            </a:fld>
            <a:endParaRPr lang="en-US" dirty="0"/>
          </a:p>
        </p:txBody>
      </p:sp>
    </p:spTree>
    <p:extLst>
      <p:ext uri="{BB962C8B-B14F-4D97-AF65-F5344CB8AC3E}">
        <p14:creationId xmlns:p14="http://schemas.microsoft.com/office/powerpoint/2010/main" val="246501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a:t>
            </a:fld>
            <a:endParaRPr lang="en-US" dirty="0"/>
          </a:p>
        </p:txBody>
      </p:sp>
    </p:spTree>
    <p:extLst>
      <p:ext uri="{BB962C8B-B14F-4D97-AF65-F5344CB8AC3E}">
        <p14:creationId xmlns:p14="http://schemas.microsoft.com/office/powerpoint/2010/main" val="3376155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11</a:t>
            </a:fld>
            <a:endParaRPr lang="en-US" dirty="0"/>
          </a:p>
        </p:txBody>
      </p:sp>
    </p:spTree>
    <p:extLst>
      <p:ext uri="{BB962C8B-B14F-4D97-AF65-F5344CB8AC3E}">
        <p14:creationId xmlns:p14="http://schemas.microsoft.com/office/powerpoint/2010/main" val="209176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12</a:t>
            </a:fld>
            <a:endParaRPr lang="en-US" dirty="0"/>
          </a:p>
        </p:txBody>
      </p:sp>
    </p:spTree>
    <p:extLst>
      <p:ext uri="{BB962C8B-B14F-4D97-AF65-F5344CB8AC3E}">
        <p14:creationId xmlns:p14="http://schemas.microsoft.com/office/powerpoint/2010/main" val="290798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13</a:t>
            </a:fld>
            <a:endParaRPr lang="en-US" dirty="0"/>
          </a:p>
        </p:txBody>
      </p:sp>
    </p:spTree>
    <p:extLst>
      <p:ext uri="{BB962C8B-B14F-4D97-AF65-F5344CB8AC3E}">
        <p14:creationId xmlns:p14="http://schemas.microsoft.com/office/powerpoint/2010/main" val="122664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14</a:t>
            </a:fld>
            <a:endParaRPr lang="en-US" dirty="0"/>
          </a:p>
        </p:txBody>
      </p:sp>
    </p:spTree>
    <p:extLst>
      <p:ext uri="{BB962C8B-B14F-4D97-AF65-F5344CB8AC3E}">
        <p14:creationId xmlns:p14="http://schemas.microsoft.com/office/powerpoint/2010/main" val="240602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15</a:t>
            </a:fld>
            <a:endParaRPr lang="en-US" dirty="0"/>
          </a:p>
        </p:txBody>
      </p:sp>
    </p:spTree>
    <p:extLst>
      <p:ext uri="{BB962C8B-B14F-4D97-AF65-F5344CB8AC3E}">
        <p14:creationId xmlns:p14="http://schemas.microsoft.com/office/powerpoint/2010/main" val="13343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16</a:t>
            </a:fld>
            <a:endParaRPr lang="en-US" dirty="0"/>
          </a:p>
        </p:txBody>
      </p:sp>
    </p:spTree>
    <p:extLst>
      <p:ext uri="{BB962C8B-B14F-4D97-AF65-F5344CB8AC3E}">
        <p14:creationId xmlns:p14="http://schemas.microsoft.com/office/powerpoint/2010/main" val="240900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17</a:t>
            </a:fld>
            <a:endParaRPr lang="en-US" dirty="0"/>
          </a:p>
        </p:txBody>
      </p:sp>
    </p:spTree>
    <p:extLst>
      <p:ext uri="{BB962C8B-B14F-4D97-AF65-F5344CB8AC3E}">
        <p14:creationId xmlns:p14="http://schemas.microsoft.com/office/powerpoint/2010/main" val="2239949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18</a:t>
            </a:fld>
            <a:endParaRPr lang="en-US" dirty="0"/>
          </a:p>
        </p:txBody>
      </p:sp>
    </p:spTree>
    <p:extLst>
      <p:ext uri="{BB962C8B-B14F-4D97-AF65-F5344CB8AC3E}">
        <p14:creationId xmlns:p14="http://schemas.microsoft.com/office/powerpoint/2010/main" val="911380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19</a:t>
            </a:fld>
            <a:endParaRPr lang="en-US" dirty="0"/>
          </a:p>
        </p:txBody>
      </p:sp>
    </p:spTree>
    <p:extLst>
      <p:ext uri="{BB962C8B-B14F-4D97-AF65-F5344CB8AC3E}">
        <p14:creationId xmlns:p14="http://schemas.microsoft.com/office/powerpoint/2010/main" val="178856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20</a:t>
            </a:fld>
            <a:endParaRPr lang="en-US" dirty="0"/>
          </a:p>
        </p:txBody>
      </p:sp>
    </p:spTree>
    <p:extLst>
      <p:ext uri="{BB962C8B-B14F-4D97-AF65-F5344CB8AC3E}">
        <p14:creationId xmlns:p14="http://schemas.microsoft.com/office/powerpoint/2010/main" val="183072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a:t>
            </a:fld>
            <a:endParaRPr lang="en-US" dirty="0"/>
          </a:p>
        </p:txBody>
      </p:sp>
    </p:spTree>
    <p:extLst>
      <p:ext uri="{BB962C8B-B14F-4D97-AF65-F5344CB8AC3E}">
        <p14:creationId xmlns:p14="http://schemas.microsoft.com/office/powerpoint/2010/main" val="341793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21</a:t>
            </a:fld>
            <a:endParaRPr lang="en-US" dirty="0"/>
          </a:p>
        </p:txBody>
      </p:sp>
    </p:spTree>
    <p:extLst>
      <p:ext uri="{BB962C8B-B14F-4D97-AF65-F5344CB8AC3E}">
        <p14:creationId xmlns:p14="http://schemas.microsoft.com/office/powerpoint/2010/main" val="416511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22</a:t>
            </a:fld>
            <a:endParaRPr lang="en-US" dirty="0"/>
          </a:p>
        </p:txBody>
      </p:sp>
    </p:spTree>
    <p:extLst>
      <p:ext uri="{BB962C8B-B14F-4D97-AF65-F5344CB8AC3E}">
        <p14:creationId xmlns:p14="http://schemas.microsoft.com/office/powerpoint/2010/main" val="3424746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23</a:t>
            </a:fld>
            <a:endParaRPr lang="en-US" dirty="0"/>
          </a:p>
        </p:txBody>
      </p:sp>
    </p:spTree>
    <p:extLst>
      <p:ext uri="{BB962C8B-B14F-4D97-AF65-F5344CB8AC3E}">
        <p14:creationId xmlns:p14="http://schemas.microsoft.com/office/powerpoint/2010/main" val="163380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24</a:t>
            </a:fld>
            <a:endParaRPr lang="en-US" dirty="0"/>
          </a:p>
        </p:txBody>
      </p:sp>
    </p:spTree>
    <p:extLst>
      <p:ext uri="{BB962C8B-B14F-4D97-AF65-F5344CB8AC3E}">
        <p14:creationId xmlns:p14="http://schemas.microsoft.com/office/powerpoint/2010/main" val="40909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25</a:t>
            </a:fld>
            <a:endParaRPr lang="en-US" dirty="0"/>
          </a:p>
        </p:txBody>
      </p:sp>
    </p:spTree>
    <p:extLst>
      <p:ext uri="{BB962C8B-B14F-4D97-AF65-F5344CB8AC3E}">
        <p14:creationId xmlns:p14="http://schemas.microsoft.com/office/powerpoint/2010/main" val="769439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26</a:t>
            </a:fld>
            <a:endParaRPr lang="en-US" dirty="0"/>
          </a:p>
        </p:txBody>
      </p:sp>
    </p:spTree>
    <p:extLst>
      <p:ext uri="{BB962C8B-B14F-4D97-AF65-F5344CB8AC3E}">
        <p14:creationId xmlns:p14="http://schemas.microsoft.com/office/powerpoint/2010/main" val="4169644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27</a:t>
            </a:fld>
            <a:endParaRPr lang="en-US" dirty="0"/>
          </a:p>
        </p:txBody>
      </p:sp>
    </p:spTree>
    <p:extLst>
      <p:ext uri="{BB962C8B-B14F-4D97-AF65-F5344CB8AC3E}">
        <p14:creationId xmlns:p14="http://schemas.microsoft.com/office/powerpoint/2010/main" val="2578146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28</a:t>
            </a:fld>
            <a:endParaRPr lang="en-US" dirty="0"/>
          </a:p>
        </p:txBody>
      </p:sp>
    </p:spTree>
    <p:extLst>
      <p:ext uri="{BB962C8B-B14F-4D97-AF65-F5344CB8AC3E}">
        <p14:creationId xmlns:p14="http://schemas.microsoft.com/office/powerpoint/2010/main" val="359236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29</a:t>
            </a:fld>
            <a:endParaRPr lang="en-US" dirty="0"/>
          </a:p>
        </p:txBody>
      </p:sp>
    </p:spTree>
    <p:extLst>
      <p:ext uri="{BB962C8B-B14F-4D97-AF65-F5344CB8AC3E}">
        <p14:creationId xmlns:p14="http://schemas.microsoft.com/office/powerpoint/2010/main" val="362118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30</a:t>
            </a:fld>
            <a:endParaRPr lang="en-US" dirty="0"/>
          </a:p>
        </p:txBody>
      </p:sp>
    </p:spTree>
    <p:extLst>
      <p:ext uri="{BB962C8B-B14F-4D97-AF65-F5344CB8AC3E}">
        <p14:creationId xmlns:p14="http://schemas.microsoft.com/office/powerpoint/2010/main" val="2371008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spcBef>
                <a:spcPts val="1800"/>
              </a:spcBef>
            </a:pPr>
            <a:r>
              <a:rPr lang="en-US" sz="1600" dirty="0">
                <a:latin typeface="Gill Sans Nova Light" panose="020B0302020104020203" pitchFamily="34" charset="0"/>
              </a:rPr>
              <a:t>We will provide captions during the movie and discussion portion of the webinar.</a:t>
            </a:r>
          </a:p>
          <a:p>
            <a:pPr lvl="0">
              <a:spcBef>
                <a:spcPts val="1800"/>
              </a:spcBef>
            </a:pPr>
            <a:r>
              <a:rPr lang="en-US" sz="1600" dirty="0">
                <a:latin typeface="Gill Sans Nova Light" panose="020B0302020104020203" pitchFamily="34" charset="0"/>
              </a:rPr>
              <a:t>To turn on captions, click ”</a:t>
            </a:r>
            <a:r>
              <a:rPr lang="en-US" sz="1600" b="1" dirty="0">
                <a:latin typeface="Gill Sans Nova Light" panose="020B0302020104020203" pitchFamily="34" charset="0"/>
              </a:rPr>
              <a:t>Closed Caption”</a:t>
            </a:r>
            <a:r>
              <a:rPr lang="en-US" sz="1600" dirty="0">
                <a:latin typeface="Gill Sans Nova Light" panose="020B0302020104020203" pitchFamily="34" charset="0"/>
              </a:rPr>
              <a:t> in your meeting controls and select either “Show Subtitles” or “View Full Transcript.”</a:t>
            </a:r>
          </a:p>
          <a:p>
            <a:pPr lvl="0">
              <a:spcBef>
                <a:spcPts val="1800"/>
              </a:spcBef>
            </a:pPr>
            <a:r>
              <a:rPr lang="en-US" sz="1600" dirty="0">
                <a:latin typeface="Gill Sans Nova Light" panose="020B0302020104020203" pitchFamily="34" charset="0"/>
              </a:rPr>
              <a:t>Please note, when you open the transcript it may block portions of the chatroom panel. </a:t>
            </a:r>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4</a:t>
            </a:fld>
            <a:endParaRPr lang="en-US" dirty="0"/>
          </a:p>
        </p:txBody>
      </p:sp>
    </p:spTree>
    <p:extLst>
      <p:ext uri="{BB962C8B-B14F-4D97-AF65-F5344CB8AC3E}">
        <p14:creationId xmlns:p14="http://schemas.microsoft.com/office/powerpoint/2010/main" val="354122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31</a:t>
            </a:fld>
            <a:endParaRPr lang="en-US" dirty="0"/>
          </a:p>
        </p:txBody>
      </p:sp>
    </p:spTree>
    <p:extLst>
      <p:ext uri="{BB962C8B-B14F-4D97-AF65-F5344CB8AC3E}">
        <p14:creationId xmlns:p14="http://schemas.microsoft.com/office/powerpoint/2010/main" val="2788180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dirty="0"/>
            </a:br>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32</a:t>
            </a:fld>
            <a:endParaRPr lang="en-US" dirty="0"/>
          </a:p>
        </p:txBody>
      </p:sp>
    </p:spTree>
    <p:extLst>
      <p:ext uri="{BB962C8B-B14F-4D97-AF65-F5344CB8AC3E}">
        <p14:creationId xmlns:p14="http://schemas.microsoft.com/office/powerpoint/2010/main" val="50305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5</a:t>
            </a:fld>
            <a:endParaRPr lang="en-US" dirty="0"/>
          </a:p>
        </p:txBody>
      </p:sp>
    </p:spTree>
    <p:extLst>
      <p:ext uri="{BB962C8B-B14F-4D97-AF65-F5344CB8AC3E}">
        <p14:creationId xmlns:p14="http://schemas.microsoft.com/office/powerpoint/2010/main" val="214366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6</a:t>
            </a:fld>
            <a:endParaRPr lang="en-US" dirty="0"/>
          </a:p>
        </p:txBody>
      </p:sp>
    </p:spTree>
    <p:extLst>
      <p:ext uri="{BB962C8B-B14F-4D97-AF65-F5344CB8AC3E}">
        <p14:creationId xmlns:p14="http://schemas.microsoft.com/office/powerpoint/2010/main" val="364253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800"/>
              </a:spcBef>
            </a:pPr>
            <a:r>
              <a:rPr lang="en-US" sz="1600" dirty="0"/>
              <a:t>Before we begin, we have a few housekeeping items to cover about this webinar. </a:t>
            </a:r>
            <a:endParaRPr lang="en-US" sz="1600" dirty="0">
              <a:latin typeface="Gill Sans Std Light" panose="020B0302020104020203" pitchFamily="34" charset="0"/>
            </a:endParaRPr>
          </a:p>
          <a:p>
            <a:pPr>
              <a:spcBef>
                <a:spcPts val="1800"/>
              </a:spcBef>
            </a:pPr>
            <a:endParaRPr lang="en-US" sz="1600" dirty="0">
              <a:latin typeface="Calibri"/>
              <a:cs typeface="Calibri"/>
            </a:endParaRPr>
          </a:p>
          <a:p>
            <a:pPr marL="285750" indent="-285750">
              <a:lnSpc>
                <a:spcPct val="110000"/>
              </a:lnSpc>
              <a:spcBef>
                <a:spcPts val="1800"/>
              </a:spcBef>
              <a:buFont typeface="Arial"/>
              <a:buChar char="•"/>
            </a:pPr>
            <a:r>
              <a:rPr lang="en-US" dirty="0"/>
              <a:t>As an attendee of this webinar, you are a viewer.  Webcams and microphones have been disabled for all participants.</a:t>
            </a:r>
            <a:endParaRPr lang="en-US" dirty="0">
              <a:cs typeface="Calibri"/>
            </a:endParaRPr>
          </a:p>
          <a:p>
            <a:pPr marL="285750" indent="-285750">
              <a:lnSpc>
                <a:spcPct val="110000"/>
              </a:lnSpc>
              <a:spcBef>
                <a:spcPts val="1800"/>
              </a:spcBef>
              <a:buFont typeface="Arial"/>
              <a:buChar char="•"/>
            </a:pPr>
            <a:r>
              <a:rPr lang="en-US" dirty="0"/>
              <a:t>Please remember that this is a </a:t>
            </a:r>
            <a:r>
              <a:rPr lang="en-US" u="sng" dirty="0"/>
              <a:t>family-friendly </a:t>
            </a:r>
            <a:r>
              <a:rPr lang="en-US" dirty="0"/>
              <a:t>event. </a:t>
            </a:r>
            <a:endParaRPr lang="en-US" dirty="0">
              <a:cs typeface="Calibri"/>
            </a:endParaRPr>
          </a:p>
          <a:p>
            <a:pPr marL="285750" indent="-285750">
              <a:lnSpc>
                <a:spcPct val="110000"/>
              </a:lnSpc>
              <a:spcBef>
                <a:spcPts val="1800"/>
              </a:spcBef>
              <a:buFont typeface="Arial"/>
              <a:buChar char="•"/>
            </a:pPr>
            <a:r>
              <a:rPr lang="en-US" dirty="0"/>
              <a:t>If you have a question for our guests, please send it through the "Q&amp;A" or “Chat” boxes at the bottom of your webinar player following the screening.</a:t>
            </a:r>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7</a:t>
            </a:fld>
            <a:endParaRPr lang="en-US" dirty="0"/>
          </a:p>
        </p:txBody>
      </p:sp>
    </p:spTree>
    <p:extLst>
      <p:ext uri="{BB962C8B-B14F-4D97-AF65-F5344CB8AC3E}">
        <p14:creationId xmlns:p14="http://schemas.microsoft.com/office/powerpoint/2010/main" val="421333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8</a:t>
            </a:fld>
            <a:endParaRPr lang="en-US" dirty="0"/>
          </a:p>
        </p:txBody>
      </p:sp>
    </p:spTree>
    <p:extLst>
      <p:ext uri="{BB962C8B-B14F-4D97-AF65-F5344CB8AC3E}">
        <p14:creationId xmlns:p14="http://schemas.microsoft.com/office/powerpoint/2010/main" val="2358504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9</a:t>
            </a:fld>
            <a:endParaRPr lang="en-US" dirty="0"/>
          </a:p>
        </p:txBody>
      </p:sp>
    </p:spTree>
    <p:extLst>
      <p:ext uri="{BB962C8B-B14F-4D97-AF65-F5344CB8AC3E}">
        <p14:creationId xmlns:p14="http://schemas.microsoft.com/office/powerpoint/2010/main" val="2483134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685800" y="1143000"/>
            <a:ext cx="5486400" cy="30861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Slide Number Placeholder 1"/>
          <p:cNvSpPr>
            <a:spLocks noGrp="1"/>
          </p:cNvSpPr>
          <p:nvPr>
            <p:ph type="sldNum" sz="quarter" idx="10"/>
          </p:nvPr>
        </p:nvSpPr>
        <p:spPr/>
        <p:txBody>
          <a:bodyPr/>
          <a:lstStyle/>
          <a:p>
            <a:pPr>
              <a:defRPr/>
            </a:pPr>
            <a:fld id="{DC5BF3A7-7ADB-44B5-A588-E84FF536DCA0}" type="slidenum">
              <a:rPr lang="en-US" smtClean="0"/>
              <a:pPr>
                <a:defRPr/>
              </a:pPr>
              <a:t>10</a:t>
            </a:fld>
            <a:endParaRPr lang="en-US" dirty="0"/>
          </a:p>
        </p:txBody>
      </p:sp>
    </p:spTree>
    <p:extLst>
      <p:ext uri="{BB962C8B-B14F-4D97-AF65-F5344CB8AC3E}">
        <p14:creationId xmlns:p14="http://schemas.microsoft.com/office/powerpoint/2010/main" val="4126484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6048370"/>
            <a:ext cx="12192000" cy="8096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p:nvSpPr>
        <p:spPr>
          <a:xfrm>
            <a:off x="0" y="0"/>
            <a:ext cx="12192000" cy="4267200"/>
          </a:xfrm>
          <a:prstGeom prst="rect">
            <a:avLst/>
          </a:prstGeom>
          <a:solidFill>
            <a:srgbClr val="0E4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p:cNvSpPr txBox="1"/>
          <p:nvPr/>
        </p:nvSpPr>
        <p:spPr>
          <a:xfrm>
            <a:off x="786063" y="6458077"/>
            <a:ext cx="9652000" cy="261610"/>
          </a:xfrm>
          <a:prstGeom prst="rect">
            <a:avLst/>
          </a:prstGeom>
          <a:noFill/>
        </p:spPr>
        <p:txBody>
          <a:bodyPr wrap="square" rtlCol="0">
            <a:spAutoFit/>
          </a:bodyPr>
          <a:lstStyle/>
          <a:p>
            <a:pPr algn="l"/>
            <a:r>
              <a:rPr lang="en-US" sz="1100" dirty="0">
                <a:latin typeface="Arial" panose="020B0604020202020204" pitchFamily="34" charset="0"/>
                <a:cs typeface="Arial" panose="020B0604020202020204" pitchFamily="34" charset="0"/>
              </a:rPr>
              <a:t>© 2019</a:t>
            </a:r>
            <a:r>
              <a:rPr lang="en-US" sz="1100" baseline="0" dirty="0">
                <a:latin typeface="Arial" panose="020B0604020202020204" pitchFamily="34" charset="0"/>
                <a:cs typeface="Arial" panose="020B0604020202020204" pitchFamily="34" charset="0"/>
              </a:rPr>
              <a:t> Center for START Services All Rights Reserved</a:t>
            </a:r>
            <a:endParaRPr lang="en-US" sz="1100" dirty="0">
              <a:latin typeface="Arial" panose="020B0604020202020204" pitchFamily="34" charset="0"/>
              <a:cs typeface="Arial" panose="020B0604020202020204" pitchFamily="34" charset="0"/>
            </a:endParaRPr>
          </a:p>
        </p:txBody>
      </p:sp>
      <p:sp>
        <p:nvSpPr>
          <p:cNvPr id="3" name="Subtitle 2"/>
          <p:cNvSpPr>
            <a:spLocks noGrp="1"/>
          </p:cNvSpPr>
          <p:nvPr>
            <p:ph type="subTitle" idx="1" hasCustomPrompt="1"/>
          </p:nvPr>
        </p:nvSpPr>
        <p:spPr>
          <a:xfrm>
            <a:off x="1231900" y="2324098"/>
            <a:ext cx="6337299" cy="1219200"/>
          </a:xfrm>
        </p:spPr>
        <p:txBody>
          <a:bodyPr/>
          <a:lstStyle>
            <a:lvl1pPr marL="0" indent="0" algn="l">
              <a:buNone/>
              <a:defRPr baseline="0">
                <a:solidFill>
                  <a:schemeClr val="bg1"/>
                </a:solidFill>
                <a:latin typeface="Myriad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names, </a:t>
            </a:r>
            <a:r>
              <a:rPr lang="en-US" dirty="0" err="1"/>
              <a:t>Creds</a:t>
            </a:r>
            <a:endParaRPr lang="en-US" dirty="0"/>
          </a:p>
        </p:txBody>
      </p:sp>
      <p:sp>
        <p:nvSpPr>
          <p:cNvPr id="2" name="Title 1"/>
          <p:cNvSpPr>
            <a:spLocks noGrp="1"/>
          </p:cNvSpPr>
          <p:nvPr>
            <p:ph type="ctrTitle"/>
          </p:nvPr>
        </p:nvSpPr>
        <p:spPr>
          <a:xfrm>
            <a:off x="1219200" y="1436913"/>
            <a:ext cx="9753600" cy="761999"/>
          </a:xfrm>
        </p:spPr>
        <p:txBody>
          <a:bodyPr>
            <a:normAutofit/>
          </a:bodyPr>
          <a:lstStyle>
            <a:lvl1pPr algn="l">
              <a:defRPr sz="3600" b="1">
                <a:solidFill>
                  <a:schemeClr val="bg1"/>
                </a:solidFill>
                <a:latin typeface="Myriad Pro" panose="020B0503030403020204" pitchFamily="34" charset="0"/>
              </a:defRPr>
            </a:lvl1pPr>
          </a:lstStyle>
          <a:p>
            <a:r>
              <a:rPr lang="en-US"/>
              <a:t>Click to edit Master 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63" y="4558650"/>
            <a:ext cx="4079244" cy="10926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463" y="4650812"/>
            <a:ext cx="5588000" cy="1158039"/>
          </a:xfrm>
          <a:prstGeom prst="rect">
            <a:avLst/>
          </a:prstGeom>
        </p:spPr>
      </p:pic>
      <p:sp>
        <p:nvSpPr>
          <p:cNvPr id="9" name="TextBox 8"/>
          <p:cNvSpPr txBox="1"/>
          <p:nvPr/>
        </p:nvSpPr>
        <p:spPr>
          <a:xfrm>
            <a:off x="786063" y="6158875"/>
            <a:ext cx="11074400" cy="307777"/>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The Center for START Services is a program of the University of New Hampshire Institute on Disability/UCED</a:t>
            </a:r>
          </a:p>
        </p:txBody>
      </p:sp>
      <p:sp>
        <p:nvSpPr>
          <p:cNvPr id="10" name="Rectangle 9"/>
          <p:cNvSpPr/>
          <p:nvPr/>
        </p:nvSpPr>
        <p:spPr>
          <a:xfrm>
            <a:off x="1620159" y="5601643"/>
            <a:ext cx="2425151" cy="307777"/>
          </a:xfrm>
          <a:prstGeom prst="rect">
            <a:avLst/>
          </a:prstGeom>
        </p:spPr>
        <p:txBody>
          <a:bodyPr wrap="none">
            <a:spAutoFit/>
          </a:bodyPr>
          <a:lstStyle/>
          <a:p>
            <a:pPr algn="ctr"/>
            <a:r>
              <a:rPr lang="en-US" sz="1400" b="0" i="0" u="none" dirty="0">
                <a:solidFill>
                  <a:sysClr val="windowText" lastClr="000000"/>
                </a:solidFill>
                <a:latin typeface="Times New Roman" panose="02020603050405020304" pitchFamily="18" charset="0"/>
                <a:cs typeface="Times New Roman" panose="02020603050405020304" pitchFamily="18" charset="0"/>
              </a:rPr>
              <a:t>www.centerforstartservices.org</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2463" y="4650812"/>
            <a:ext cx="5588000" cy="1158039"/>
          </a:xfrm>
          <a:prstGeom prst="rect">
            <a:avLst/>
          </a:prstGeom>
        </p:spPr>
      </p:pic>
      <p:sp>
        <p:nvSpPr>
          <p:cNvPr id="12" name="TextBox 11"/>
          <p:cNvSpPr txBox="1"/>
          <p:nvPr userDrawn="1"/>
        </p:nvSpPr>
        <p:spPr>
          <a:xfrm>
            <a:off x="786063" y="6158875"/>
            <a:ext cx="11074400" cy="307777"/>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The Center for START Services is a program of the University of New Hampshire Institute on Disability/UCED</a:t>
            </a:r>
          </a:p>
        </p:txBody>
      </p:sp>
    </p:spTree>
    <p:extLst>
      <p:ext uri="{BB962C8B-B14F-4D97-AF65-F5344CB8AC3E}">
        <p14:creationId xmlns:p14="http://schemas.microsoft.com/office/powerpoint/2010/main" val="136393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6000" y="1371600"/>
            <a:ext cx="10058400" cy="441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4"/>
          <p:cNvSpPr>
            <a:spLocks noGrp="1"/>
          </p:cNvSpPr>
          <p:nvPr>
            <p:ph type="sldNum" sz="quarter" idx="4"/>
          </p:nvPr>
        </p:nvSpPr>
        <p:spPr>
          <a:xfrm>
            <a:off x="6013116" y="6451173"/>
            <a:ext cx="27432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Tree>
    <p:extLst>
      <p:ext uri="{BB962C8B-B14F-4D97-AF65-F5344CB8AC3E}">
        <p14:creationId xmlns:p14="http://schemas.microsoft.com/office/powerpoint/2010/main" val="164413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6013116" y="6451173"/>
            <a:ext cx="27432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Tree>
    <p:extLst>
      <p:ext uri="{BB962C8B-B14F-4D97-AF65-F5344CB8AC3E}">
        <p14:creationId xmlns:p14="http://schemas.microsoft.com/office/powerpoint/2010/main" val="3361292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B055C-80CD-4816-9A97-1501A26B7410}"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7657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3604347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B055C-80CD-4816-9A97-1501A26B7410}"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5800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1532524471"/>
      </p:ext>
    </p:extLst>
  </p:cSld>
  <p:clrMapOvr>
    <a:masterClrMapping/>
  </p:clrMapOvr>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7196337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55543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303416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CA8A26-165B-4631-B2F2-08114C24D4DF}" type="datetimeFigureOut">
              <a:rPr lang="en-US" smtClean="0"/>
              <a:t>7/24/2020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AB055C-80CD-4816-9A97-1501A26B7410}" type="slidenum">
              <a:rPr lang="en-US" smtClean="0"/>
              <a:t>‹#›</a:t>
            </a:fld>
            <a:endParaRPr lang="en-US" dirty="0"/>
          </a:p>
        </p:txBody>
      </p:sp>
    </p:spTree>
    <p:extLst>
      <p:ext uri="{BB962C8B-B14F-4D97-AF65-F5344CB8AC3E}">
        <p14:creationId xmlns:p14="http://schemas.microsoft.com/office/powerpoint/2010/main" val="1573195196"/>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2999"/>
            <a:ext cx="10871200" cy="731838"/>
          </a:xfrm>
        </p:spPr>
        <p:txBody>
          <a:bodyPr/>
          <a:lstStyle>
            <a:lvl1pPr>
              <a:defRPr>
                <a:latin typeface="Myriad Pro" panose="020B0503030403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2057400"/>
            <a:ext cx="10871200" cy="396240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p:cNvSpPr>
            <a:spLocks noGrp="1"/>
          </p:cNvSpPr>
          <p:nvPr>
            <p:ph type="sldNum" sz="quarter" idx="4"/>
          </p:nvPr>
        </p:nvSpPr>
        <p:spPr>
          <a:xfrm>
            <a:off x="8026399" y="6451173"/>
            <a:ext cx="729916"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Tree>
    <p:extLst>
      <p:ext uri="{BB962C8B-B14F-4D97-AF65-F5344CB8AC3E}">
        <p14:creationId xmlns:p14="http://schemas.microsoft.com/office/powerpoint/2010/main" val="4122379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79698825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108245782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CA8A26-165B-4631-B2F2-08114C24D4DF}" type="datetimeFigureOut">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B055C-80CD-4816-9A97-1501A26B7410}" type="slidenum">
              <a:rPr lang="en-US" smtClean="0"/>
              <a:t>‹#›</a:t>
            </a:fld>
            <a:endParaRPr lang="en-US" dirty="0"/>
          </a:p>
        </p:txBody>
      </p:sp>
    </p:spTree>
    <p:extLst>
      <p:ext uri="{BB962C8B-B14F-4D97-AF65-F5344CB8AC3E}">
        <p14:creationId xmlns:p14="http://schemas.microsoft.com/office/powerpoint/2010/main" val="191085468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82317"/>
            <a:ext cx="10871200" cy="992521"/>
          </a:xfrm>
        </p:spPr>
        <p:txBody>
          <a:bodyPr>
            <a:noAutofit/>
          </a:bodyPr>
          <a:lstStyle>
            <a:lvl1pPr>
              <a:defRPr sz="3200">
                <a:latin typeface="Myriad Pro" panose="020B0503030403020204" pitchFamily="34" charset="0"/>
              </a:defRPr>
            </a:lvl1pPr>
          </a:lstStyle>
          <a:p>
            <a:r>
              <a:rPr lang="en-US" dirty="0"/>
              <a:t>Click to edit Master title style Click to edit Master title style</a:t>
            </a:r>
          </a:p>
        </p:txBody>
      </p:sp>
      <p:sp>
        <p:nvSpPr>
          <p:cNvPr id="3" name="Content Placeholder 2"/>
          <p:cNvSpPr>
            <a:spLocks noGrp="1"/>
          </p:cNvSpPr>
          <p:nvPr>
            <p:ph idx="1"/>
          </p:nvPr>
        </p:nvSpPr>
        <p:spPr>
          <a:xfrm>
            <a:off x="609600" y="1989221"/>
            <a:ext cx="10871200" cy="4030579"/>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
          <p:cNvSpPr>
            <a:spLocks noGrp="1"/>
          </p:cNvSpPr>
          <p:nvPr>
            <p:ph type="sldNum" sz="quarter" idx="4"/>
          </p:nvPr>
        </p:nvSpPr>
        <p:spPr>
          <a:xfrm>
            <a:off x="8026399" y="6451173"/>
            <a:ext cx="729916"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Tree>
    <p:extLst>
      <p:ext uri="{BB962C8B-B14F-4D97-AF65-F5344CB8AC3E}">
        <p14:creationId xmlns:p14="http://schemas.microsoft.com/office/powerpoint/2010/main" val="421357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9" y="1295400"/>
            <a:ext cx="10667993" cy="533400"/>
          </a:xfrm>
        </p:spPr>
        <p:txBody>
          <a:bodyPr/>
          <a:lstStyle>
            <a:lvl1pPr>
              <a:defRPr/>
            </a:lvl1pPr>
          </a:lstStyle>
          <a:p>
            <a:r>
              <a:rPr lang="en-US" dirty="0"/>
              <a:t>Click to Edit Title</a:t>
            </a:r>
          </a:p>
        </p:txBody>
      </p:sp>
      <p:sp>
        <p:nvSpPr>
          <p:cNvPr id="3" name="Text Placeholder 2"/>
          <p:cNvSpPr>
            <a:spLocks noGrp="1"/>
          </p:cNvSpPr>
          <p:nvPr>
            <p:ph type="body" idx="1"/>
          </p:nvPr>
        </p:nvSpPr>
        <p:spPr>
          <a:xfrm>
            <a:off x="812800" y="2057400"/>
            <a:ext cx="4978400" cy="487362"/>
          </a:xfrm>
        </p:spPr>
        <p:txBody>
          <a:bodyPr anchor="b">
            <a:no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800" y="2514600"/>
            <a:ext cx="4978400" cy="3763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057400"/>
            <a:ext cx="5079995" cy="487362"/>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00799" y="2514600"/>
            <a:ext cx="5079995" cy="3763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1545707-CF9A-49B9-B7EF-4DFF638B09A0}" type="slidenum">
              <a:rPr lang="en-US" smtClean="0"/>
              <a:t>‹#›</a:t>
            </a:fld>
            <a:endParaRPr lang="en-US" dirty="0"/>
          </a:p>
        </p:txBody>
      </p:sp>
    </p:spTree>
    <p:extLst>
      <p:ext uri="{BB962C8B-B14F-4D97-AF65-F5344CB8AC3E}">
        <p14:creationId xmlns:p14="http://schemas.microsoft.com/office/powerpoint/2010/main" val="66355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with Sub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36E8CE1-4BEF-46CC-8E97-E314ABE94AFE}" type="slidenum">
              <a:rPr lang="en-US" smtClean="0"/>
              <a:t>‹#›</a:t>
            </a:fld>
            <a:endParaRPr lang="en-US" dirty="0"/>
          </a:p>
        </p:txBody>
      </p:sp>
      <p:sp>
        <p:nvSpPr>
          <p:cNvPr id="4" name="Text Placeholder 9"/>
          <p:cNvSpPr>
            <a:spLocks noGrp="1"/>
          </p:cNvSpPr>
          <p:nvPr>
            <p:ph type="body" idx="1"/>
          </p:nvPr>
        </p:nvSpPr>
        <p:spPr>
          <a:xfrm>
            <a:off x="812800" y="2057400"/>
            <a:ext cx="4978400" cy="487362"/>
          </a:xfrm>
        </p:spPr>
        <p:txBody>
          <a:bodyPr/>
          <a:lstStyle>
            <a:lvl1pPr marL="0" indent="0">
              <a:buNone/>
              <a:defRPr b="1"/>
            </a:lvl1pPr>
          </a:lstStyle>
          <a:p>
            <a:pPr lvl="0"/>
            <a:r>
              <a:rPr lang="en-US"/>
              <a:t>Edit Master text styles</a:t>
            </a:r>
          </a:p>
        </p:txBody>
      </p:sp>
      <p:sp>
        <p:nvSpPr>
          <p:cNvPr id="5" name="Content Placeholder 10"/>
          <p:cNvSpPr>
            <a:spLocks noGrp="1"/>
          </p:cNvSpPr>
          <p:nvPr>
            <p:ph sz="half" idx="2"/>
          </p:nvPr>
        </p:nvSpPr>
        <p:spPr>
          <a:xfrm>
            <a:off x="812800" y="2514600"/>
            <a:ext cx="4978400" cy="3763963"/>
          </a:xfrm>
        </p:spPr>
        <p:txBody>
          <a:bodyPr/>
          <a:lstStyle/>
          <a:p>
            <a:pPr lvl="0"/>
            <a:r>
              <a:rPr lang="en-US"/>
              <a:t>Edit Master text styles</a:t>
            </a:r>
          </a:p>
        </p:txBody>
      </p:sp>
      <p:sp>
        <p:nvSpPr>
          <p:cNvPr id="6" name="Text Placeholder 11"/>
          <p:cNvSpPr>
            <a:spLocks noGrp="1"/>
          </p:cNvSpPr>
          <p:nvPr>
            <p:ph type="body" sz="quarter" idx="3"/>
          </p:nvPr>
        </p:nvSpPr>
        <p:spPr>
          <a:xfrm>
            <a:off x="6400800" y="2057400"/>
            <a:ext cx="5079995" cy="487362"/>
          </a:xfrm>
        </p:spPr>
        <p:txBody>
          <a:bodyPr/>
          <a:lstStyle>
            <a:lvl1pPr marL="0" indent="0">
              <a:buNone/>
              <a:defRPr b="1"/>
            </a:lvl1pPr>
          </a:lstStyle>
          <a:p>
            <a:pPr lvl="0"/>
            <a:r>
              <a:rPr lang="en-US"/>
              <a:t>Edit Master text styles</a:t>
            </a:r>
          </a:p>
        </p:txBody>
      </p:sp>
      <p:sp>
        <p:nvSpPr>
          <p:cNvPr id="7" name="Content Placeholder 12"/>
          <p:cNvSpPr>
            <a:spLocks noGrp="1"/>
          </p:cNvSpPr>
          <p:nvPr>
            <p:ph sz="quarter" idx="4"/>
          </p:nvPr>
        </p:nvSpPr>
        <p:spPr>
          <a:xfrm>
            <a:off x="6400799" y="2514600"/>
            <a:ext cx="5079995" cy="3763963"/>
          </a:xfrm>
        </p:spPr>
        <p:txBody>
          <a:bodyPr/>
          <a:lstStyle/>
          <a:p>
            <a:pPr lvl="0"/>
            <a:r>
              <a:rPr lang="en-US"/>
              <a:t>Edit Master text styles</a:t>
            </a:r>
          </a:p>
        </p:txBody>
      </p:sp>
    </p:spTree>
    <p:extLst>
      <p:ext uri="{BB962C8B-B14F-4D97-AF65-F5344CB8AC3E}">
        <p14:creationId xmlns:p14="http://schemas.microsoft.com/office/powerpoint/2010/main" val="309602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without Sub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36E8CE1-4BEF-46CC-8E97-E314ABE94AFE}" type="slidenum">
              <a:rPr lang="en-US" smtClean="0"/>
              <a:t>‹#›</a:t>
            </a:fld>
            <a:endParaRPr lang="en-US" dirty="0"/>
          </a:p>
        </p:txBody>
      </p:sp>
      <p:sp>
        <p:nvSpPr>
          <p:cNvPr id="5" name="Content Placeholder 10"/>
          <p:cNvSpPr>
            <a:spLocks noGrp="1"/>
          </p:cNvSpPr>
          <p:nvPr>
            <p:ph sz="half" idx="2"/>
          </p:nvPr>
        </p:nvSpPr>
        <p:spPr>
          <a:xfrm>
            <a:off x="812800" y="2057401"/>
            <a:ext cx="4978400" cy="4221162"/>
          </a:xfrm>
        </p:spPr>
        <p:txBody>
          <a:bodyPr/>
          <a:lstStyle/>
          <a:p>
            <a:pPr lvl="0"/>
            <a:r>
              <a:rPr lang="en-US"/>
              <a:t>Edit Master text styles</a:t>
            </a:r>
          </a:p>
        </p:txBody>
      </p:sp>
      <p:sp>
        <p:nvSpPr>
          <p:cNvPr id="7" name="Content Placeholder 12"/>
          <p:cNvSpPr>
            <a:spLocks noGrp="1"/>
          </p:cNvSpPr>
          <p:nvPr>
            <p:ph sz="quarter" idx="4"/>
          </p:nvPr>
        </p:nvSpPr>
        <p:spPr>
          <a:xfrm>
            <a:off x="6400799" y="2057402"/>
            <a:ext cx="5079995" cy="4221161"/>
          </a:xfrm>
        </p:spPr>
        <p:txBody>
          <a:bodyPr/>
          <a:lstStyle/>
          <a:p>
            <a:pPr lvl="0"/>
            <a:r>
              <a:rPr lang="en-US"/>
              <a:t>Edit Master text styles</a:t>
            </a:r>
          </a:p>
        </p:txBody>
      </p:sp>
    </p:spTree>
    <p:extLst>
      <p:ext uri="{BB962C8B-B14F-4D97-AF65-F5344CB8AC3E}">
        <p14:creationId xmlns:p14="http://schemas.microsoft.com/office/powerpoint/2010/main" val="2373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2133600"/>
            <a:ext cx="9753600" cy="731838"/>
          </a:xfrm>
        </p:spPr>
        <p:txBody>
          <a:bodyPr/>
          <a:lstStyle/>
          <a:p>
            <a:r>
              <a:rPr lang="en-US"/>
              <a:t>Click to edit Master title style</a:t>
            </a:r>
          </a:p>
        </p:txBody>
      </p:sp>
      <p:sp>
        <p:nvSpPr>
          <p:cNvPr id="3" name="Slide Number Placeholder 4"/>
          <p:cNvSpPr>
            <a:spLocks noGrp="1"/>
          </p:cNvSpPr>
          <p:nvPr>
            <p:ph type="sldNum" sz="quarter" idx="4"/>
          </p:nvPr>
        </p:nvSpPr>
        <p:spPr>
          <a:xfrm>
            <a:off x="6013116" y="6451173"/>
            <a:ext cx="27432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Tree>
    <p:extLst>
      <p:ext uri="{BB962C8B-B14F-4D97-AF65-F5344CB8AC3E}">
        <p14:creationId xmlns:p14="http://schemas.microsoft.com/office/powerpoint/2010/main" val="1842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Bottom Descri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6000" y="914400"/>
            <a:ext cx="10058400" cy="42168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4"/>
          <p:cNvSpPr>
            <a:spLocks noGrp="1"/>
          </p:cNvSpPr>
          <p:nvPr>
            <p:ph type="sldNum" sz="quarter" idx="4"/>
          </p:nvPr>
        </p:nvSpPr>
        <p:spPr>
          <a:xfrm>
            <a:off x="6013116" y="6451173"/>
            <a:ext cx="27432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
        <p:nvSpPr>
          <p:cNvPr id="6" name="TextBox 5"/>
          <p:cNvSpPr txBox="1"/>
          <p:nvPr/>
        </p:nvSpPr>
        <p:spPr>
          <a:xfrm>
            <a:off x="1016000" y="5410200"/>
            <a:ext cx="10058400" cy="369332"/>
          </a:xfrm>
          <a:prstGeom prst="rect">
            <a:avLst/>
          </a:prstGeom>
          <a:noFill/>
        </p:spPr>
        <p:txBody>
          <a:bodyPr wrap="square" rtlCol="0">
            <a:spAutoFit/>
          </a:bodyPr>
          <a:lstStyle/>
          <a:p>
            <a:endParaRPr lang="en-US" sz="1800" dirty="0"/>
          </a:p>
        </p:txBody>
      </p:sp>
      <p:sp>
        <p:nvSpPr>
          <p:cNvPr id="5" name="TextBox 4"/>
          <p:cNvSpPr txBox="1"/>
          <p:nvPr userDrawn="1"/>
        </p:nvSpPr>
        <p:spPr>
          <a:xfrm>
            <a:off x="1016000" y="5410200"/>
            <a:ext cx="100584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44464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icture with Top Descri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83916" y="2057400"/>
            <a:ext cx="10058400" cy="42168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4"/>
          <p:cNvSpPr>
            <a:spLocks noGrp="1"/>
          </p:cNvSpPr>
          <p:nvPr>
            <p:ph type="sldNum" sz="quarter" idx="4"/>
          </p:nvPr>
        </p:nvSpPr>
        <p:spPr>
          <a:xfrm>
            <a:off x="6013116" y="6451173"/>
            <a:ext cx="27432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
        <p:nvSpPr>
          <p:cNvPr id="5" name="TextBox 4"/>
          <p:cNvSpPr txBox="1"/>
          <p:nvPr/>
        </p:nvSpPr>
        <p:spPr>
          <a:xfrm>
            <a:off x="983916" y="966056"/>
            <a:ext cx="10058400" cy="369332"/>
          </a:xfrm>
          <a:prstGeom prst="rect">
            <a:avLst/>
          </a:prstGeom>
          <a:noFill/>
        </p:spPr>
        <p:txBody>
          <a:bodyPr wrap="square" rtlCol="0">
            <a:spAutoFit/>
          </a:bodyPr>
          <a:lstStyle/>
          <a:p>
            <a:endParaRPr lang="en-US" sz="1800" dirty="0"/>
          </a:p>
        </p:txBody>
      </p:sp>
      <p:sp>
        <p:nvSpPr>
          <p:cNvPr id="6" name="TextBox 5"/>
          <p:cNvSpPr txBox="1"/>
          <p:nvPr userDrawn="1"/>
        </p:nvSpPr>
        <p:spPr>
          <a:xfrm>
            <a:off x="983916" y="966056"/>
            <a:ext cx="100584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151411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1066800"/>
            <a:ext cx="11176000" cy="7318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000" y="2065568"/>
            <a:ext cx="11176000" cy="3973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p:nvSpPr>
        <p:spPr>
          <a:xfrm>
            <a:off x="361459" y="6303697"/>
            <a:ext cx="5734541" cy="276999"/>
          </a:xfrm>
          <a:prstGeom prst="rect">
            <a:avLst/>
          </a:prstGeom>
          <a:noFill/>
        </p:spPr>
        <p:txBody>
          <a:bodyPr wrap="square" rtlCol="0">
            <a:spAutoFit/>
          </a:bodyPr>
          <a:lstStyle/>
          <a:p>
            <a:r>
              <a:rPr lang="en-US" sz="1200" b="0" i="1" kern="1200" dirty="0">
                <a:solidFill>
                  <a:srgbClr val="0E4D89"/>
                </a:solidFill>
                <a:latin typeface="Times New Roman" panose="02020603050405020304" pitchFamily="18" charset="0"/>
                <a:ea typeface="+mn-ea"/>
                <a:cs typeface="Times New Roman" panose="02020603050405020304" pitchFamily="18" charset="0"/>
              </a:rPr>
              <a:t>Institute on Disability/UCED, University of New Hampshire</a:t>
            </a:r>
            <a:endParaRPr lang="en-US" sz="1200" b="0" i="1" dirty="0">
              <a:solidFill>
                <a:srgbClr val="0E4D89"/>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406400" y="6319880"/>
            <a:ext cx="11277600" cy="0"/>
          </a:xfrm>
          <a:prstGeom prst="line">
            <a:avLst/>
          </a:prstGeom>
          <a:ln w="9525">
            <a:solidFill>
              <a:srgbClr val="2F568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6400" y="228600"/>
            <a:ext cx="2222245" cy="595244"/>
          </a:xfrm>
          <a:prstGeom prst="rect">
            <a:avLst/>
          </a:prstGeom>
        </p:spPr>
      </p:pic>
      <p:sp>
        <p:nvSpPr>
          <p:cNvPr id="9" name="Slide Number Placeholder 4"/>
          <p:cNvSpPr>
            <a:spLocks noGrp="1"/>
          </p:cNvSpPr>
          <p:nvPr>
            <p:ph type="sldNum" sz="quarter" idx="4"/>
          </p:nvPr>
        </p:nvSpPr>
        <p:spPr>
          <a:xfrm>
            <a:off x="6013116" y="6354069"/>
            <a:ext cx="2743200" cy="365125"/>
          </a:xfrm>
          <a:prstGeom prst="rect">
            <a:avLst/>
          </a:prstGeom>
        </p:spPr>
        <p:txBody>
          <a:bodyPr vert="horz" lIns="91440" tIns="45720" rIns="91440" bIns="45720" rtlCol="0" anchor="ctr"/>
          <a:lstStyle>
            <a:lvl1pPr algn="ctr">
              <a:defRPr sz="1200">
                <a:solidFill>
                  <a:schemeClr val="tx1">
                    <a:tint val="75000"/>
                  </a:schemeClr>
                </a:solidFill>
                <a:latin typeface="Myriad Pro" panose="020B0503030403020204" pitchFamily="34" charset="0"/>
              </a:defRPr>
            </a:lvl1pPr>
          </a:lstStyle>
          <a:p>
            <a:fld id="{436E8CE1-4BEF-46CC-8E97-E314ABE94AFE}" type="slidenum">
              <a:rPr lang="en-US" smtClean="0"/>
              <a:t>‹#›</a:t>
            </a:fld>
            <a:endParaRPr lang="en-US" dirty="0"/>
          </a:p>
        </p:txBody>
      </p:sp>
      <p:sp>
        <p:nvSpPr>
          <p:cNvPr id="5" name="TextBox 4"/>
          <p:cNvSpPr txBox="1"/>
          <p:nvPr/>
        </p:nvSpPr>
        <p:spPr>
          <a:xfrm>
            <a:off x="361459" y="6528816"/>
            <a:ext cx="5096184"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 2019</a:t>
            </a:r>
            <a:r>
              <a:rPr lang="en-US" sz="800" baseline="0" dirty="0">
                <a:latin typeface="Arial" panose="020B0604020202020204" pitchFamily="34" charset="0"/>
                <a:cs typeface="Arial" panose="020B0604020202020204" pitchFamily="34" charset="0"/>
              </a:rPr>
              <a:t> Center for START Services All Rights Reserved</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8286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ctr" defTabSz="914400" rtl="0" eaLnBrk="1" latinLnBrk="0" hangingPunct="1">
        <a:spcBef>
          <a:spcPct val="0"/>
        </a:spcBef>
        <a:buNone/>
        <a:defRPr sz="3600" b="1" i="0" kern="1200">
          <a:solidFill>
            <a:srgbClr val="2F568C"/>
          </a:solidFill>
          <a:latin typeface="Myriad Pro" panose="020B0503030403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anose="020B0503030403020204" pitchFamily="34" charset="0"/>
          <a:ea typeface="+mn-ea"/>
          <a:cs typeface="+mn-cs"/>
        </a:defRPr>
      </a:lvl1pPr>
      <a:lvl2pPr marL="742950" indent="-285750" algn="l" defTabSz="914400" rtl="0" eaLnBrk="1" latinLnBrk="0" hangingPunct="1">
        <a:spcBef>
          <a:spcPct val="20000"/>
        </a:spcBef>
        <a:buFont typeface="Courier New" pitchFamily="49" charset="0"/>
        <a:buChar char="o"/>
        <a:defRPr sz="2200" kern="1200">
          <a:solidFill>
            <a:schemeClr val="tx1"/>
          </a:solidFill>
          <a:latin typeface="Myriad Pro" panose="020B0503030403020204" pitchFamily="34" charset="0"/>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yriad Pro" panose="020B0503030403020204" pitchFamily="34" charset="0"/>
          <a:ea typeface="+mn-ea"/>
          <a:cs typeface="+mn-cs"/>
        </a:defRPr>
      </a:lvl3pPr>
      <a:lvl4pPr marL="1600200" indent="-228600" algn="l" defTabSz="914400" rtl="0" eaLnBrk="1" latinLnBrk="0" hangingPunct="1">
        <a:spcBef>
          <a:spcPct val="20000"/>
        </a:spcBef>
        <a:buFont typeface="Arial" pitchFamily="34" charset="0"/>
        <a:buChar char="–"/>
        <a:defRPr sz="2200" kern="1200">
          <a:solidFill>
            <a:schemeClr val="tx1"/>
          </a:solidFill>
          <a:latin typeface="Myriad Pro" panose="020B0503030403020204" pitchFamily="34" charset="0"/>
          <a:ea typeface="+mn-ea"/>
          <a:cs typeface="+mn-cs"/>
        </a:defRPr>
      </a:lvl4pPr>
      <a:lvl5pPr marL="2057400" indent="-228600" algn="l" defTabSz="914400" rtl="0" eaLnBrk="1" latinLnBrk="0" hangingPunct="1">
        <a:spcBef>
          <a:spcPct val="20000"/>
        </a:spcBef>
        <a:buFont typeface="Arial" pitchFamily="34" charset="0"/>
        <a:buChar char="»"/>
        <a:defRPr sz="2200" kern="1200">
          <a:solidFill>
            <a:schemeClr val="tx1"/>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7/24/2020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36E8CE1-4BEF-46CC-8E97-E314ABE94AFE}"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10217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media/releases/2018/p0816-disability.html"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annenberg.usc.edu/research/annenberg-inclusion-initiative/research/disabilit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7" descr="Jorgensen_Cheryl.jpg">
            <a:extLst>
              <a:ext uri="{FF2B5EF4-FFF2-40B4-BE49-F238E27FC236}">
                <a16:creationId xmlns:a16="http://schemas.microsoft.com/office/drawing/2014/main" id="{B01C9FF2-AC3A-114A-A58A-7768EF7AD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72" t="-517" r="15298" b="517"/>
          <a:stretch>
            <a:fillRect/>
          </a:stretch>
        </p:blipFill>
        <p:spPr bwMode="auto">
          <a:xfrm>
            <a:off x="21998204" y="775825"/>
            <a:ext cx="59451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038FA43-3435-4FF2-B82F-0B17EB24C854}"/>
              </a:ext>
            </a:extLst>
          </p:cNvPr>
          <p:cNvSpPr txBox="1"/>
          <p:nvPr/>
        </p:nvSpPr>
        <p:spPr>
          <a:xfrm>
            <a:off x="295075" y="4757460"/>
            <a:ext cx="11969612" cy="1723549"/>
          </a:xfrm>
          <a:prstGeom prst="rect">
            <a:avLst/>
          </a:prstGeom>
          <a:noFill/>
        </p:spPr>
        <p:txBody>
          <a:bodyPr wrap="square" rtlCol="0" anchor="t">
            <a:spAutoFit/>
          </a:bodyPr>
          <a:lstStyle/>
          <a:p>
            <a:pPr algn="ctr"/>
            <a:r>
              <a:rPr lang="en-US" sz="2200" b="1" dirty="0">
                <a:solidFill>
                  <a:schemeClr val="accent6">
                    <a:lumMod val="50000"/>
                  </a:schemeClr>
                </a:solidFill>
                <a:latin typeface="Gill Sans Nova Light"/>
              </a:rPr>
              <a:t>Welcome! The webinar will begin at 12:00 PM ET and end at approximately 1:30 PM ET. </a:t>
            </a:r>
            <a:endParaRPr lang="en-US" sz="2200" b="1" dirty="0">
              <a:solidFill>
                <a:schemeClr val="accent6">
                  <a:lumMod val="50000"/>
                </a:schemeClr>
              </a:solidFill>
              <a:latin typeface="Gill Sans Nova Light" panose="020B0302020104020203" pitchFamily="34" charset="0"/>
            </a:endParaRPr>
          </a:p>
          <a:p>
            <a:pPr algn="ctr"/>
            <a:r>
              <a:rPr lang="en-US" sz="2200" b="1" dirty="0">
                <a:solidFill>
                  <a:schemeClr val="accent6">
                    <a:lumMod val="50000"/>
                  </a:schemeClr>
                </a:solidFill>
                <a:latin typeface="Gill Sans Nova Light"/>
              </a:rPr>
              <a:t>Please use this moment to test your audio system. This slide includes music.</a:t>
            </a:r>
          </a:p>
          <a:p>
            <a:pPr algn="ctr"/>
            <a:r>
              <a:rPr lang="en-US" sz="2200" b="1" dirty="0">
                <a:solidFill>
                  <a:schemeClr val="accent6">
                    <a:lumMod val="50000"/>
                  </a:schemeClr>
                </a:solidFill>
                <a:latin typeface="Gill Sans Nova Light"/>
              </a:rPr>
              <a:t>If you do not hear music, click on the "^" symbol next to your </a:t>
            </a:r>
            <a:br>
              <a:rPr lang="en-US" sz="2200" b="1" dirty="0">
                <a:solidFill>
                  <a:schemeClr val="accent6">
                    <a:lumMod val="50000"/>
                  </a:schemeClr>
                </a:solidFill>
                <a:latin typeface="Gill Sans Nova Light" panose="020B0302020104020203" pitchFamily="34" charset="0"/>
              </a:rPr>
            </a:br>
            <a:r>
              <a:rPr lang="en-US" sz="2200" b="1" dirty="0">
                <a:solidFill>
                  <a:schemeClr val="accent6">
                    <a:lumMod val="50000"/>
                  </a:schemeClr>
                </a:solidFill>
                <a:latin typeface="Gill Sans Nova Light"/>
              </a:rPr>
              <a:t>Audio Settings to select or test your preferred audio system.</a:t>
            </a:r>
          </a:p>
          <a:p>
            <a:endParaRPr lang="en-US" dirty="0"/>
          </a:p>
        </p:txBody>
      </p:sp>
      <p:pic>
        <p:nvPicPr>
          <p:cNvPr id="10" name="Picture 9" descr="Disability and the Media: A Free ADA Anniversary Discussion">
            <a:extLst>
              <a:ext uri="{FF2B5EF4-FFF2-40B4-BE49-F238E27FC236}">
                <a16:creationId xmlns:a16="http://schemas.microsoft.com/office/drawing/2014/main" id="{EE36A9F4-0C9E-419F-B8D8-8FD43D81B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1330" y="16558"/>
            <a:ext cx="6378895" cy="4538829"/>
          </a:xfrm>
          <a:prstGeom prst="rect">
            <a:avLst/>
          </a:prstGeom>
        </p:spPr>
      </p:pic>
      <p:pic>
        <p:nvPicPr>
          <p:cNvPr id="3" name="JoshWoodward-TheWake-NoVox-09-LittleTomcat">
            <a:hlinkClick r:id="" action="ppaction://media"/>
            <a:extLst>
              <a:ext uri="{FF2B5EF4-FFF2-40B4-BE49-F238E27FC236}">
                <a16:creationId xmlns:a16="http://schemas.microsoft.com/office/drawing/2014/main" id="{7007B6A2-BB7B-4217-AD84-3CA51EF81F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30231" y="-806339"/>
            <a:ext cx="487363" cy="487363"/>
          </a:xfrm>
          <a:prstGeom prst="rect">
            <a:avLst/>
          </a:prstGeom>
        </p:spPr>
      </p:pic>
    </p:spTree>
    <p:extLst>
      <p:ext uri="{BB962C8B-B14F-4D97-AF65-F5344CB8AC3E}">
        <p14:creationId xmlns:p14="http://schemas.microsoft.com/office/powerpoint/2010/main" val="4192336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idx="1"/>
          </p:nvPr>
        </p:nvSpPr>
        <p:spPr>
          <a:xfrm>
            <a:off x="981725" y="191386"/>
            <a:ext cx="10783917" cy="744280"/>
          </a:xfrm>
        </p:spPr>
        <p:txBody>
          <a:bodyPr vert="horz" lIns="91440" tIns="45720" rIns="91440" bIns="45720" rtlCol="0" anchor="t">
            <a:normAutofit/>
          </a:bodyPr>
          <a:lstStyle/>
          <a:p>
            <a:pPr marL="0" indent="0">
              <a:lnSpc>
                <a:spcPct val="120000"/>
              </a:lnSpc>
              <a:buNone/>
            </a:pPr>
            <a:r>
              <a:rPr lang="en-US" altLang="en-US" sz="3600" b="1" dirty="0">
                <a:solidFill>
                  <a:schemeClr val="accent6">
                    <a:lumMod val="75000"/>
                  </a:schemeClr>
                </a:solidFill>
                <a:latin typeface="Gill Sans Nova Light"/>
              </a:rPr>
              <a:t>The Panelists</a:t>
            </a:r>
          </a:p>
        </p:txBody>
      </p:sp>
      <p:pic>
        <p:nvPicPr>
          <p:cNvPr id="7" name="Content Placeholder 7" descr="Jorgensen_Cheryl.jpg">
            <a:extLst>
              <a:ext uri="{FF2B5EF4-FFF2-40B4-BE49-F238E27FC236}">
                <a16:creationId xmlns:a16="http://schemas.microsoft.com/office/drawing/2014/main" id="{B01C9FF2-AC3A-114A-A58A-7768EF7AD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2" t="-517" r="15298" b="517"/>
          <a:stretch>
            <a:fillRect/>
          </a:stretch>
        </p:blipFill>
        <p:spPr bwMode="auto">
          <a:xfrm>
            <a:off x="21998204" y="775825"/>
            <a:ext cx="59451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CF0F1D06-3C22-4EE4-BF07-05D6D99B3363}"/>
              </a:ext>
              <a:ext uri="{C183D7F6-B498-43B3-948B-1728B52AA6E4}">
                <adec:decorative xmlns:adec="http://schemas.microsoft.com/office/drawing/2017/decorative" val="1"/>
              </a:ext>
            </a:extLst>
          </p:cNvPr>
          <p:cNvCxnSpPr>
            <a:cxnSpLocks/>
          </p:cNvCxnSpPr>
          <p:nvPr/>
        </p:nvCxnSpPr>
        <p:spPr>
          <a:xfrm>
            <a:off x="1168825" y="935666"/>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Star: 5 Points 25">
            <a:extLst>
              <a:ext uri="{FF2B5EF4-FFF2-40B4-BE49-F238E27FC236}">
                <a16:creationId xmlns:a16="http://schemas.microsoft.com/office/drawing/2014/main" id="{7218B2A5-8F4C-464F-B7FE-9BB793EA7AFE}"/>
              </a:ext>
            </a:extLst>
          </p:cNvPr>
          <p:cNvSpPr/>
          <p:nvPr/>
        </p:nvSpPr>
        <p:spPr>
          <a:xfrm>
            <a:off x="11376910" y="290109"/>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ar: 5 Points 26">
            <a:extLst>
              <a:ext uri="{FF2B5EF4-FFF2-40B4-BE49-F238E27FC236}">
                <a16:creationId xmlns:a16="http://schemas.microsoft.com/office/drawing/2014/main" id="{124D59D2-52F9-4DF5-95DA-7E7E6837741F}"/>
              </a:ext>
            </a:extLst>
          </p:cNvPr>
          <p:cNvSpPr/>
          <p:nvPr/>
        </p:nvSpPr>
        <p:spPr>
          <a:xfrm>
            <a:off x="11376910" y="5553326"/>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eadshot of Andrew Pulrang.">
            <a:extLst>
              <a:ext uri="{FF2B5EF4-FFF2-40B4-BE49-F238E27FC236}">
                <a16:creationId xmlns:a16="http://schemas.microsoft.com/office/drawing/2014/main" id="{48DD945C-315E-4AC5-8472-3577D9CA8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825" y="1454149"/>
            <a:ext cx="3131534" cy="2660627"/>
          </a:xfrm>
          <a:prstGeom prst="rect">
            <a:avLst/>
          </a:prstGeom>
        </p:spPr>
      </p:pic>
      <p:sp>
        <p:nvSpPr>
          <p:cNvPr id="4" name="TextBox 3">
            <a:extLst>
              <a:ext uri="{FF2B5EF4-FFF2-40B4-BE49-F238E27FC236}">
                <a16:creationId xmlns:a16="http://schemas.microsoft.com/office/drawing/2014/main" id="{39016CA3-EBFE-4BDC-8DE7-358486B0F10F}"/>
              </a:ext>
            </a:extLst>
          </p:cNvPr>
          <p:cNvSpPr txBox="1"/>
          <p:nvPr/>
        </p:nvSpPr>
        <p:spPr>
          <a:xfrm>
            <a:off x="4508363" y="1454149"/>
            <a:ext cx="3383280" cy="3539430"/>
          </a:xfrm>
          <a:prstGeom prst="rect">
            <a:avLst/>
          </a:prstGeom>
          <a:noFill/>
        </p:spPr>
        <p:txBody>
          <a:bodyPr wrap="square" rtlCol="0">
            <a:spAutoFit/>
          </a:bodyPr>
          <a:lstStyle/>
          <a:p>
            <a:r>
              <a:rPr lang="en-US" sz="3200" dirty="0">
                <a:solidFill>
                  <a:srgbClr val="002060"/>
                </a:solidFill>
                <a:latin typeface="Gill Sans Nova Light" panose="020B0302020104020203" pitchFamily="34" charset="0"/>
              </a:rPr>
              <a:t>Andrew Pulrang is a freelance writer on disability, an online activist, and a former Center for Independent Living director.</a:t>
            </a:r>
          </a:p>
        </p:txBody>
      </p:sp>
      <p:sp>
        <p:nvSpPr>
          <p:cNvPr id="5" name="TextBox 4">
            <a:extLst>
              <a:ext uri="{FF2B5EF4-FFF2-40B4-BE49-F238E27FC236}">
                <a16:creationId xmlns:a16="http://schemas.microsoft.com/office/drawing/2014/main" id="{CA6D04A9-664D-4FE5-9E7B-AC839377FD54}"/>
              </a:ext>
            </a:extLst>
          </p:cNvPr>
          <p:cNvSpPr txBox="1"/>
          <p:nvPr/>
        </p:nvSpPr>
        <p:spPr>
          <a:xfrm>
            <a:off x="1074706" y="4178321"/>
            <a:ext cx="3037415" cy="584775"/>
          </a:xfrm>
          <a:prstGeom prst="rect">
            <a:avLst/>
          </a:prstGeom>
          <a:noFill/>
        </p:spPr>
        <p:txBody>
          <a:bodyPr wrap="square" rtlCol="0">
            <a:spAutoFit/>
          </a:bodyPr>
          <a:lstStyle/>
          <a:p>
            <a:r>
              <a:rPr lang="en-US" sz="3200" b="1" dirty="0">
                <a:solidFill>
                  <a:srgbClr val="002060"/>
                </a:solidFill>
                <a:latin typeface="Gill Sans Nova Light" panose="020B0302020104020203" pitchFamily="34" charset="0"/>
              </a:rPr>
              <a:t>Andrew Pulrang</a:t>
            </a:r>
          </a:p>
        </p:txBody>
      </p:sp>
    </p:spTree>
    <p:extLst>
      <p:ext uri="{BB962C8B-B14F-4D97-AF65-F5344CB8AC3E}">
        <p14:creationId xmlns:p14="http://schemas.microsoft.com/office/powerpoint/2010/main" val="966079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7951D-D1E4-074A-8F1A-E93DDC2A1017}"/>
              </a:ext>
            </a:extLst>
          </p:cNvPr>
          <p:cNvSpPr txBox="1"/>
          <p:nvPr/>
        </p:nvSpPr>
        <p:spPr>
          <a:xfrm>
            <a:off x="627413" y="855022"/>
            <a:ext cx="10937174" cy="4708981"/>
          </a:xfrm>
          <a:prstGeom prst="rect">
            <a:avLst/>
          </a:prstGeom>
          <a:noFill/>
        </p:spPr>
        <p:txBody>
          <a:bodyPr wrap="square" rtlCol="0">
            <a:spAutoFit/>
          </a:bodyPr>
          <a:lstStyle/>
          <a:p>
            <a:r>
              <a:rPr lang="en-US" sz="3600" dirty="0">
                <a:solidFill>
                  <a:schemeClr val="accent3">
                    <a:lumMod val="10000"/>
                  </a:schemeClr>
                </a:solidFill>
                <a:latin typeface="Gill Sans Nova Light" panose="020B0302020104020203" pitchFamily="34" charset="0"/>
              </a:rPr>
              <a:t>“Disabled people in film, on television, and in other forms of media should reflect the reality of our lives. Our joys, sorrows, struggles, victories, and the everyday issues we all face. Only then will we be able to effectively counteract the themes of our being invisible or seen only as incapable, a drain, a tragedy.”</a:t>
            </a:r>
          </a:p>
          <a:p>
            <a:endParaRPr lang="en-US" sz="3600" dirty="0">
              <a:solidFill>
                <a:schemeClr val="accent3">
                  <a:lumMod val="10000"/>
                </a:schemeClr>
              </a:solidFill>
            </a:endParaRPr>
          </a:p>
          <a:p>
            <a:pPr algn="r"/>
            <a:r>
              <a:rPr lang="en-US" sz="2400" dirty="0">
                <a:solidFill>
                  <a:schemeClr val="accent3">
                    <a:lumMod val="10000"/>
                  </a:schemeClr>
                </a:solidFill>
                <a:latin typeface="Gill Sans Nova Light" panose="020B0302020104020203" pitchFamily="34" charset="0"/>
              </a:rPr>
              <a:t>- Judith Heumann, from the Ford Foundation’s 2019 white paper </a:t>
            </a:r>
          </a:p>
          <a:p>
            <a:pPr algn="r"/>
            <a:r>
              <a:rPr lang="en-US" sz="2400" dirty="0">
                <a:solidFill>
                  <a:schemeClr val="accent3">
                    <a:lumMod val="10000"/>
                  </a:schemeClr>
                </a:solidFill>
                <a:latin typeface="Gill Sans Nova Light" panose="020B0302020104020203" pitchFamily="34" charset="0"/>
              </a:rPr>
              <a:t>“Road Map for Inclusion: Changing the Face of Disability in Media” </a:t>
            </a:r>
          </a:p>
        </p:txBody>
      </p:sp>
    </p:spTree>
    <p:extLst>
      <p:ext uri="{BB962C8B-B14F-4D97-AF65-F5344CB8AC3E}">
        <p14:creationId xmlns:p14="http://schemas.microsoft.com/office/powerpoint/2010/main" val="141877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Kodi Lee Wows You with a Historical Music Moment - America's Got Talent 2019">
            <a:extLst>
              <a:ext uri="{FF2B5EF4-FFF2-40B4-BE49-F238E27FC236}">
                <a16:creationId xmlns:a16="http://schemas.microsoft.com/office/drawing/2014/main" id="{9DC40A6A-DDDF-874D-86C7-4ECB81017A67}"/>
              </a:ext>
            </a:extLst>
          </p:cNvPr>
          <p:cNvPicPr>
            <a:picLocks noChangeAspect="1"/>
          </p:cNvPicPr>
          <p:nvPr/>
        </p:nvPicPr>
        <p:blipFill rotWithShape="1">
          <a:blip r:embed="rId3">
            <a:extLst>
              <a:ext uri="{28A0092B-C50C-407E-A947-70E740481C1C}">
                <a14:useLocalDpi xmlns:a14="http://schemas.microsoft.com/office/drawing/2010/main" val="0"/>
              </a:ext>
            </a:extLst>
          </a:blip>
          <a:srcRect t="9165" b="3077"/>
          <a:stretch/>
        </p:blipFill>
        <p:spPr>
          <a:xfrm>
            <a:off x="1561186" y="902525"/>
            <a:ext cx="9069627" cy="5343896"/>
          </a:xfrm>
          <a:prstGeom prst="rect">
            <a:avLst/>
          </a:prstGeom>
        </p:spPr>
      </p:pic>
      <p:sp>
        <p:nvSpPr>
          <p:cNvPr id="3" name="TextBox 2">
            <a:extLst>
              <a:ext uri="{FF2B5EF4-FFF2-40B4-BE49-F238E27FC236}">
                <a16:creationId xmlns:a16="http://schemas.microsoft.com/office/drawing/2014/main" id="{B605F2B3-D20E-B14F-B223-AC40E6692B61}"/>
              </a:ext>
            </a:extLst>
          </p:cNvPr>
          <p:cNvSpPr txBox="1"/>
          <p:nvPr/>
        </p:nvSpPr>
        <p:spPr>
          <a:xfrm>
            <a:off x="1" y="142504"/>
            <a:ext cx="12192000" cy="646331"/>
          </a:xfrm>
          <a:prstGeom prst="rect">
            <a:avLst/>
          </a:prstGeom>
          <a:noFill/>
        </p:spPr>
        <p:txBody>
          <a:bodyPr wrap="square" rtlCol="0">
            <a:spAutoFit/>
          </a:bodyPr>
          <a:lstStyle/>
          <a:p>
            <a:pPr algn="ctr"/>
            <a:r>
              <a:rPr lang="en-US" sz="3600" dirty="0">
                <a:solidFill>
                  <a:schemeClr val="accent3">
                    <a:lumMod val="10000"/>
                  </a:schemeClr>
                </a:solidFill>
                <a:highlight>
                  <a:srgbClr val="FFFF00"/>
                </a:highlight>
                <a:latin typeface="Gill Sans Nova Light" panose="020B0302020104020203" pitchFamily="34" charset="0"/>
              </a:rPr>
              <a:t>To get the conversation rolling…</a:t>
            </a:r>
          </a:p>
        </p:txBody>
      </p:sp>
    </p:spTree>
    <p:extLst>
      <p:ext uri="{BB962C8B-B14F-4D97-AF65-F5344CB8AC3E}">
        <p14:creationId xmlns:p14="http://schemas.microsoft.com/office/powerpoint/2010/main" val="264752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5F2B3-D20E-B14F-B223-AC40E6692B61}"/>
              </a:ext>
            </a:extLst>
          </p:cNvPr>
          <p:cNvSpPr txBox="1"/>
          <p:nvPr/>
        </p:nvSpPr>
        <p:spPr>
          <a:xfrm>
            <a:off x="0" y="225631"/>
            <a:ext cx="12192000" cy="1200329"/>
          </a:xfrm>
          <a:prstGeom prst="rect">
            <a:avLst/>
          </a:prstGeom>
          <a:noFill/>
        </p:spPr>
        <p:txBody>
          <a:bodyPr wrap="square" rtlCol="0">
            <a:spAutoFit/>
          </a:bodyPr>
          <a:lstStyle/>
          <a:p>
            <a:pPr algn="ctr"/>
            <a:r>
              <a:rPr lang="en-US" sz="3600" dirty="0">
                <a:solidFill>
                  <a:schemeClr val="accent3">
                    <a:lumMod val="10000"/>
                  </a:schemeClr>
                </a:solidFill>
                <a:highlight>
                  <a:srgbClr val="FFFF00"/>
                </a:highlight>
                <a:latin typeface="Gill Sans Nova Light" panose="020B0302020104020203" pitchFamily="34" charset="0"/>
              </a:rPr>
              <a:t>How does this AGT segment influence </a:t>
            </a:r>
          </a:p>
          <a:p>
            <a:pPr algn="ctr"/>
            <a:r>
              <a:rPr lang="en-US" sz="3600" dirty="0">
                <a:solidFill>
                  <a:schemeClr val="accent3">
                    <a:lumMod val="10000"/>
                  </a:schemeClr>
                </a:solidFill>
                <a:highlight>
                  <a:srgbClr val="FFFF00"/>
                </a:highlight>
                <a:latin typeface="Gill Sans Nova Light" panose="020B0302020104020203" pitchFamily="34" charset="0"/>
              </a:rPr>
              <a:t>perceptions about people with disabilities?</a:t>
            </a:r>
          </a:p>
        </p:txBody>
      </p:sp>
      <p:pic>
        <p:nvPicPr>
          <p:cNvPr id="5" name="Picture 4" descr="A collage of two &quot;America's Got Talent&quot; judges plus Kodi Lee in the middle.">
            <a:extLst>
              <a:ext uri="{FF2B5EF4-FFF2-40B4-BE49-F238E27FC236}">
                <a16:creationId xmlns:a16="http://schemas.microsoft.com/office/drawing/2014/main" id="{B6221E3D-CDEE-634F-8366-3F3C17EBE9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08810" y="1668854"/>
            <a:ext cx="7991101" cy="4478528"/>
          </a:xfrm>
          <a:prstGeom prst="rect">
            <a:avLst/>
          </a:prstGeom>
        </p:spPr>
      </p:pic>
    </p:spTree>
    <p:extLst>
      <p:ext uri="{BB962C8B-B14F-4D97-AF65-F5344CB8AC3E}">
        <p14:creationId xmlns:p14="http://schemas.microsoft.com/office/powerpoint/2010/main" val="2732998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Twitter posts about Kodi Lee.">
            <a:extLst>
              <a:ext uri="{FF2B5EF4-FFF2-40B4-BE49-F238E27FC236}">
                <a16:creationId xmlns:a16="http://schemas.microsoft.com/office/drawing/2014/main" id="{808A7CDC-A16E-4B48-A3AE-0744044E3DF3}"/>
              </a:ext>
            </a:extLst>
          </p:cNvPr>
          <p:cNvPicPr>
            <a:picLocks noChangeAspect="1"/>
          </p:cNvPicPr>
          <p:nvPr/>
        </p:nvPicPr>
        <p:blipFill rotWithShape="1">
          <a:blip r:embed="rId3">
            <a:extLst>
              <a:ext uri="{28A0092B-C50C-407E-A947-70E740481C1C}">
                <a14:useLocalDpi xmlns:a14="http://schemas.microsoft.com/office/drawing/2010/main" val="0"/>
              </a:ext>
            </a:extLst>
          </a:blip>
          <a:srcRect b="39074"/>
          <a:stretch/>
        </p:blipFill>
        <p:spPr>
          <a:xfrm>
            <a:off x="1251901" y="141717"/>
            <a:ext cx="5044357" cy="6121400"/>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261B5D22-3828-7D4A-8F51-6042ACCC1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050" y="854935"/>
            <a:ext cx="4781550" cy="4694963"/>
          </a:xfrm>
          <a:prstGeom prst="rect">
            <a:avLst/>
          </a:prstGeom>
        </p:spPr>
      </p:pic>
    </p:spTree>
    <p:extLst>
      <p:ext uri="{BB962C8B-B14F-4D97-AF65-F5344CB8AC3E}">
        <p14:creationId xmlns:p14="http://schemas.microsoft.com/office/powerpoint/2010/main" val="2077451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quot;Inspiration porn.&quot; A fast-food employee feeds a man with a disability. ">
            <a:extLst>
              <a:ext uri="{FF2B5EF4-FFF2-40B4-BE49-F238E27FC236}">
                <a16:creationId xmlns:a16="http://schemas.microsoft.com/office/drawing/2014/main" id="{F681E776-9F00-1244-BE20-0109DD06C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847683"/>
            <a:ext cx="3416300" cy="421972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60C3E9B-CF3B-F942-B642-32E42B4C6A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0031" b="75633"/>
          <a:stretch/>
        </p:blipFill>
        <p:spPr>
          <a:xfrm>
            <a:off x="598619" y="550167"/>
            <a:ext cx="1241161" cy="396881"/>
          </a:xfrm>
          <a:prstGeom prst="rect">
            <a:avLst/>
          </a:prstGeom>
        </p:spPr>
      </p:pic>
      <p:pic>
        <p:nvPicPr>
          <p:cNvPr id="9" name="Picture 8" descr="A teen couple with Down's syndrome are voted prom king and queen.">
            <a:extLst>
              <a:ext uri="{FF2B5EF4-FFF2-40B4-BE49-F238E27FC236}">
                <a16:creationId xmlns:a16="http://schemas.microsoft.com/office/drawing/2014/main" id="{C38F301C-546E-4C45-9AF4-4489A61B1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7671" y="1135755"/>
            <a:ext cx="4799430" cy="495053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C9E1F5C-7EB2-3C4C-A2D8-EFBF85929C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69" t="53216"/>
          <a:stretch/>
        </p:blipFill>
        <p:spPr>
          <a:xfrm>
            <a:off x="547811" y="949774"/>
            <a:ext cx="4974191" cy="762001"/>
          </a:xfrm>
          <a:prstGeom prst="rect">
            <a:avLst/>
          </a:prstGeom>
        </p:spPr>
      </p:pic>
      <p:sp>
        <p:nvSpPr>
          <p:cNvPr id="11" name="TextBox 10">
            <a:extLst>
              <a:ext uri="{FF2B5EF4-FFF2-40B4-BE49-F238E27FC236}">
                <a16:creationId xmlns:a16="http://schemas.microsoft.com/office/drawing/2014/main" id="{3072B8D6-D7AB-9940-B641-9FB1D99E5F14}"/>
              </a:ext>
            </a:extLst>
          </p:cNvPr>
          <p:cNvSpPr txBox="1"/>
          <p:nvPr/>
        </p:nvSpPr>
        <p:spPr>
          <a:xfrm>
            <a:off x="1" y="142504"/>
            <a:ext cx="12192000" cy="707886"/>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“Inspiration porn”</a:t>
            </a:r>
          </a:p>
        </p:txBody>
      </p:sp>
    </p:spTree>
    <p:extLst>
      <p:ext uri="{BB962C8B-B14F-4D97-AF65-F5344CB8AC3E}">
        <p14:creationId xmlns:p14="http://schemas.microsoft.com/office/powerpoint/2010/main" val="1094522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0C18D-8535-1741-B6E6-B88E3E05647D}"/>
              </a:ext>
            </a:extLst>
          </p:cNvPr>
          <p:cNvSpPr txBox="1"/>
          <p:nvPr/>
        </p:nvSpPr>
        <p:spPr>
          <a:xfrm>
            <a:off x="1" y="142504"/>
            <a:ext cx="12192000" cy="707886"/>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Framing media language around disability</a:t>
            </a:r>
          </a:p>
        </p:txBody>
      </p:sp>
      <p:sp>
        <p:nvSpPr>
          <p:cNvPr id="3" name="TextBox 2">
            <a:extLst>
              <a:ext uri="{FF2B5EF4-FFF2-40B4-BE49-F238E27FC236}">
                <a16:creationId xmlns:a16="http://schemas.microsoft.com/office/drawing/2014/main" id="{F1477356-2ED7-7A48-A129-D3295CDF6985}"/>
              </a:ext>
            </a:extLst>
          </p:cNvPr>
          <p:cNvSpPr txBox="1"/>
          <p:nvPr/>
        </p:nvSpPr>
        <p:spPr>
          <a:xfrm>
            <a:off x="7900472" y="1886848"/>
            <a:ext cx="3800104" cy="646331"/>
          </a:xfrm>
          <a:prstGeom prst="rect">
            <a:avLst/>
          </a:prstGeom>
          <a:noFill/>
        </p:spPr>
        <p:txBody>
          <a:bodyPr wrap="square" rtlCol="0">
            <a:spAutoFit/>
          </a:bodyPr>
          <a:lstStyle/>
          <a:p>
            <a:r>
              <a:rPr lang="en-US" sz="3600" dirty="0">
                <a:solidFill>
                  <a:schemeClr val="accent3">
                    <a:lumMod val="10000"/>
                  </a:schemeClr>
                </a:solidFill>
                <a:latin typeface="Futura Medium" panose="020B0602020204020303" pitchFamily="34" charset="-79"/>
                <a:cs typeface="Futura Medium" panose="020B0602020204020303" pitchFamily="34" charset="-79"/>
              </a:rPr>
              <a:t>Differently-Abled</a:t>
            </a:r>
          </a:p>
        </p:txBody>
      </p:sp>
      <p:sp>
        <p:nvSpPr>
          <p:cNvPr id="4" name="TextBox 3">
            <a:extLst>
              <a:ext uri="{FF2B5EF4-FFF2-40B4-BE49-F238E27FC236}">
                <a16:creationId xmlns:a16="http://schemas.microsoft.com/office/drawing/2014/main" id="{D49B4969-E41A-8A4B-8DE4-59912BE1427D}"/>
              </a:ext>
            </a:extLst>
          </p:cNvPr>
          <p:cNvSpPr txBox="1"/>
          <p:nvPr/>
        </p:nvSpPr>
        <p:spPr>
          <a:xfrm>
            <a:off x="4408139" y="2952713"/>
            <a:ext cx="1450768" cy="1015663"/>
          </a:xfrm>
          <a:prstGeom prst="rect">
            <a:avLst/>
          </a:prstGeom>
          <a:noFill/>
        </p:spPr>
        <p:txBody>
          <a:bodyPr wrap="square" rtlCol="0">
            <a:spAutoFit/>
          </a:bodyPr>
          <a:lstStyle/>
          <a:p>
            <a:r>
              <a:rPr lang="en-US" sz="6000" dirty="0">
                <a:solidFill>
                  <a:schemeClr val="accent3">
                    <a:lumMod val="10000"/>
                  </a:schemeClr>
                </a:solidFill>
              </a:rPr>
              <a:t>Crip</a:t>
            </a:r>
          </a:p>
        </p:txBody>
      </p:sp>
      <p:sp>
        <p:nvSpPr>
          <p:cNvPr id="5" name="TextBox 4">
            <a:extLst>
              <a:ext uri="{FF2B5EF4-FFF2-40B4-BE49-F238E27FC236}">
                <a16:creationId xmlns:a16="http://schemas.microsoft.com/office/drawing/2014/main" id="{91B76D60-7629-3A43-9CD6-6559F7FB4D69}"/>
              </a:ext>
            </a:extLst>
          </p:cNvPr>
          <p:cNvSpPr txBox="1"/>
          <p:nvPr/>
        </p:nvSpPr>
        <p:spPr>
          <a:xfrm>
            <a:off x="2169309" y="1435164"/>
            <a:ext cx="4244440" cy="769441"/>
          </a:xfrm>
          <a:prstGeom prst="rect">
            <a:avLst/>
          </a:prstGeom>
          <a:noFill/>
        </p:spPr>
        <p:txBody>
          <a:bodyPr wrap="square" rtlCol="0">
            <a:spAutoFit/>
          </a:bodyPr>
          <a:lstStyle/>
          <a:p>
            <a:r>
              <a:rPr lang="en-US" sz="4400" dirty="0">
                <a:solidFill>
                  <a:schemeClr val="accent3">
                    <a:lumMod val="10000"/>
                  </a:schemeClr>
                </a:solidFill>
                <a:latin typeface="American Typewriter" panose="02090604020004020304" pitchFamily="18" charset="77"/>
              </a:rPr>
              <a:t>Special needs</a:t>
            </a:r>
            <a:endParaRPr lang="en-US" sz="4400" dirty="0">
              <a:latin typeface="American Typewriter" panose="02090604020004020304" pitchFamily="18" charset="77"/>
            </a:endParaRPr>
          </a:p>
        </p:txBody>
      </p:sp>
      <p:sp>
        <p:nvSpPr>
          <p:cNvPr id="8" name="TextBox 7">
            <a:extLst>
              <a:ext uri="{FF2B5EF4-FFF2-40B4-BE49-F238E27FC236}">
                <a16:creationId xmlns:a16="http://schemas.microsoft.com/office/drawing/2014/main" id="{0DA33CA0-E429-3041-9E17-E574CEC96AD7}"/>
              </a:ext>
            </a:extLst>
          </p:cNvPr>
          <p:cNvSpPr txBox="1"/>
          <p:nvPr/>
        </p:nvSpPr>
        <p:spPr>
          <a:xfrm>
            <a:off x="1690255" y="4439485"/>
            <a:ext cx="4332515" cy="1323439"/>
          </a:xfrm>
          <a:prstGeom prst="rect">
            <a:avLst/>
          </a:prstGeom>
          <a:noFill/>
        </p:spPr>
        <p:txBody>
          <a:bodyPr wrap="square" rtlCol="0">
            <a:spAutoFit/>
          </a:bodyPr>
          <a:lstStyle/>
          <a:p>
            <a:r>
              <a:rPr lang="en-US" sz="4000" dirty="0">
                <a:solidFill>
                  <a:schemeClr val="accent3">
                    <a:lumMod val="10000"/>
                  </a:schemeClr>
                </a:solidFill>
                <a:latin typeface="Lucida Console" panose="020B0609040504020204" pitchFamily="49" charset="0"/>
              </a:rPr>
              <a:t>Person with a disability</a:t>
            </a:r>
          </a:p>
        </p:txBody>
      </p:sp>
      <p:sp>
        <p:nvSpPr>
          <p:cNvPr id="9" name="TextBox 8">
            <a:extLst>
              <a:ext uri="{FF2B5EF4-FFF2-40B4-BE49-F238E27FC236}">
                <a16:creationId xmlns:a16="http://schemas.microsoft.com/office/drawing/2014/main" id="{F7815F3F-9689-8847-A682-F43B1C90AA15}"/>
              </a:ext>
            </a:extLst>
          </p:cNvPr>
          <p:cNvSpPr txBox="1"/>
          <p:nvPr/>
        </p:nvSpPr>
        <p:spPr>
          <a:xfrm>
            <a:off x="7479475" y="4906767"/>
            <a:ext cx="3800104" cy="1200329"/>
          </a:xfrm>
          <a:prstGeom prst="rect">
            <a:avLst/>
          </a:prstGeom>
          <a:noFill/>
        </p:spPr>
        <p:txBody>
          <a:bodyPr wrap="square" rtlCol="0">
            <a:spAutoFit/>
          </a:bodyPr>
          <a:lstStyle/>
          <a:p>
            <a:r>
              <a:rPr lang="en-US" sz="3600" dirty="0">
                <a:solidFill>
                  <a:schemeClr val="accent3">
                    <a:lumMod val="10000"/>
                  </a:schemeClr>
                </a:solidFill>
                <a:latin typeface="Courier New" panose="02070309020205020404" pitchFamily="49" charset="0"/>
                <a:cs typeface="Courier New" panose="02070309020205020404" pitchFamily="49" charset="0"/>
              </a:rPr>
              <a:t>Disabled person</a:t>
            </a:r>
          </a:p>
        </p:txBody>
      </p:sp>
      <p:sp>
        <p:nvSpPr>
          <p:cNvPr id="10" name="TextBox 9">
            <a:extLst>
              <a:ext uri="{FF2B5EF4-FFF2-40B4-BE49-F238E27FC236}">
                <a16:creationId xmlns:a16="http://schemas.microsoft.com/office/drawing/2014/main" id="{B2F8051D-C8E6-F04F-BED9-43B2B8269BF0}"/>
              </a:ext>
            </a:extLst>
          </p:cNvPr>
          <p:cNvSpPr txBox="1"/>
          <p:nvPr/>
        </p:nvSpPr>
        <p:spPr>
          <a:xfrm>
            <a:off x="394566" y="2629548"/>
            <a:ext cx="3920837" cy="646331"/>
          </a:xfrm>
          <a:prstGeom prst="rect">
            <a:avLst/>
          </a:prstGeom>
          <a:noFill/>
        </p:spPr>
        <p:txBody>
          <a:bodyPr wrap="square" rtlCol="0">
            <a:spAutoFit/>
          </a:bodyPr>
          <a:lstStyle/>
          <a:p>
            <a:r>
              <a:rPr lang="en-US" sz="3600" dirty="0">
                <a:solidFill>
                  <a:schemeClr val="accent3">
                    <a:lumMod val="10000"/>
                  </a:schemeClr>
                </a:solidFill>
                <a:latin typeface="Verdana" panose="020B0604030504040204" pitchFamily="34" charset="0"/>
                <a:ea typeface="Verdana" panose="020B0604030504040204" pitchFamily="34" charset="0"/>
                <a:cs typeface="Verdana" panose="020B0604030504040204" pitchFamily="34" charset="0"/>
              </a:rPr>
              <a:t>Able-bodied</a:t>
            </a:r>
          </a:p>
        </p:txBody>
      </p:sp>
      <p:sp>
        <p:nvSpPr>
          <p:cNvPr id="12" name="TextBox 11">
            <a:extLst>
              <a:ext uri="{FF2B5EF4-FFF2-40B4-BE49-F238E27FC236}">
                <a16:creationId xmlns:a16="http://schemas.microsoft.com/office/drawing/2014/main" id="{0C04ACCC-7F77-0F4D-8E6B-5D32F0852F6F}"/>
              </a:ext>
            </a:extLst>
          </p:cNvPr>
          <p:cNvSpPr txBox="1"/>
          <p:nvPr/>
        </p:nvSpPr>
        <p:spPr>
          <a:xfrm>
            <a:off x="7058478" y="2936997"/>
            <a:ext cx="4642098" cy="646331"/>
          </a:xfrm>
          <a:prstGeom prst="rect">
            <a:avLst/>
          </a:prstGeom>
          <a:noFill/>
        </p:spPr>
        <p:txBody>
          <a:bodyPr wrap="square" rtlCol="0">
            <a:spAutoFit/>
          </a:bodyPr>
          <a:lstStyle/>
          <a:p>
            <a:r>
              <a:rPr lang="en-US" sz="3600" dirty="0">
                <a:solidFill>
                  <a:schemeClr val="accent3">
                    <a:lumMod val="10000"/>
                  </a:schemeClr>
                </a:solidFill>
                <a:latin typeface="Grotesque" panose="020F0502020204030204" pitchFamily="34" charset="0"/>
                <a:cs typeface="Grotesque" panose="020F0502020204030204" pitchFamily="34" charset="0"/>
              </a:rPr>
              <a:t>Wheelchair bound</a:t>
            </a:r>
          </a:p>
        </p:txBody>
      </p:sp>
      <p:sp>
        <p:nvSpPr>
          <p:cNvPr id="13" name="TextBox 12">
            <a:extLst>
              <a:ext uri="{FF2B5EF4-FFF2-40B4-BE49-F238E27FC236}">
                <a16:creationId xmlns:a16="http://schemas.microsoft.com/office/drawing/2014/main" id="{D374BA3B-EC1A-7149-A626-ECC95BBECA91}"/>
              </a:ext>
            </a:extLst>
          </p:cNvPr>
          <p:cNvSpPr txBox="1"/>
          <p:nvPr/>
        </p:nvSpPr>
        <p:spPr>
          <a:xfrm>
            <a:off x="7058478" y="3520931"/>
            <a:ext cx="4642098" cy="646331"/>
          </a:xfrm>
          <a:prstGeom prst="rect">
            <a:avLst/>
          </a:prstGeom>
          <a:noFill/>
        </p:spPr>
        <p:txBody>
          <a:bodyPr wrap="square" rtlCol="0">
            <a:spAutoFit/>
          </a:bodyPr>
          <a:lstStyle/>
          <a:p>
            <a:r>
              <a:rPr lang="en-US" sz="3600" dirty="0">
                <a:solidFill>
                  <a:schemeClr val="accent3">
                    <a:lumMod val="10000"/>
                  </a:schemeClr>
                </a:solidFill>
                <a:latin typeface="Futura Medium" panose="020B0602020204020303" pitchFamily="34" charset="-79"/>
                <a:cs typeface="Futura Medium" panose="020B0602020204020303" pitchFamily="34" charset="-79"/>
              </a:rPr>
              <a:t>Uses a wheelchair</a:t>
            </a:r>
          </a:p>
        </p:txBody>
      </p:sp>
      <p:sp>
        <p:nvSpPr>
          <p:cNvPr id="11" name="TextBox 10">
            <a:extLst>
              <a:ext uri="{FF2B5EF4-FFF2-40B4-BE49-F238E27FC236}">
                <a16:creationId xmlns:a16="http://schemas.microsoft.com/office/drawing/2014/main" id="{F98876B5-0D1B-FB41-BE27-076BA904CBCA}"/>
              </a:ext>
            </a:extLst>
          </p:cNvPr>
          <p:cNvSpPr txBox="1"/>
          <p:nvPr/>
        </p:nvSpPr>
        <p:spPr>
          <a:xfrm>
            <a:off x="6758462" y="986078"/>
            <a:ext cx="3800104" cy="646331"/>
          </a:xfrm>
          <a:prstGeom prst="rect">
            <a:avLst/>
          </a:prstGeom>
          <a:noFill/>
        </p:spPr>
        <p:txBody>
          <a:bodyPr wrap="square" rtlCol="0">
            <a:spAutoFit/>
          </a:bodyPr>
          <a:lstStyle/>
          <a:p>
            <a:r>
              <a:rPr lang="en-US" sz="3600" dirty="0">
                <a:solidFill>
                  <a:schemeClr val="accent3">
                    <a:lumMod val="10000"/>
                  </a:schemeClr>
                </a:solidFill>
                <a:latin typeface="Avenir Next" panose="020B0503020202020204" pitchFamily="34" charset="0"/>
                <a:cs typeface="Futura Medium" panose="020B0602020204020303" pitchFamily="34" charset="-79"/>
              </a:rPr>
              <a:t>Suffers from…</a:t>
            </a:r>
          </a:p>
        </p:txBody>
      </p:sp>
    </p:spTree>
    <p:extLst>
      <p:ext uri="{BB962C8B-B14F-4D97-AF65-F5344CB8AC3E}">
        <p14:creationId xmlns:p14="http://schemas.microsoft.com/office/powerpoint/2010/main" val="1026916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Still image from the film &quot;Me Before You&quot; (2016) showing a woman sitting on the lap of a man in a wheelchair. &quot;Our Lives Are Not a Tragedy,&quot; &quot;#LIVEBOLDLY?,&quot; &quot;Not Dead Yet - #CRIPARMY,&quot; and &quot;We Live Boldly by Staying Alive!&quot;">
            <a:extLst>
              <a:ext uri="{FF2B5EF4-FFF2-40B4-BE49-F238E27FC236}">
                <a16:creationId xmlns:a16="http://schemas.microsoft.com/office/drawing/2014/main" id="{8B3D9FAB-5339-A74C-A6A2-11715CF4E6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9605" y="0"/>
            <a:ext cx="8761303" cy="6149878"/>
          </a:xfrm>
          <a:prstGeom prst="rect">
            <a:avLst/>
          </a:prstGeom>
        </p:spPr>
      </p:pic>
    </p:spTree>
    <p:extLst>
      <p:ext uri="{BB962C8B-B14F-4D97-AF65-F5344CB8AC3E}">
        <p14:creationId xmlns:p14="http://schemas.microsoft.com/office/powerpoint/2010/main" val="3021380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7951D-D1E4-074A-8F1A-E93DDC2A1017}"/>
              </a:ext>
            </a:extLst>
          </p:cNvPr>
          <p:cNvSpPr txBox="1"/>
          <p:nvPr/>
        </p:nvSpPr>
        <p:spPr>
          <a:xfrm>
            <a:off x="627413" y="1045028"/>
            <a:ext cx="10937174" cy="5360955"/>
          </a:xfrm>
          <a:prstGeom prst="rect">
            <a:avLst/>
          </a:prstGeom>
          <a:noFill/>
        </p:spPr>
        <p:txBody>
          <a:bodyPr wrap="square" rtlCol="0">
            <a:spAutoFit/>
          </a:bodyPr>
          <a:lstStyle/>
          <a:p>
            <a:r>
              <a:rPr lang="en-US" sz="3600" dirty="0">
                <a:solidFill>
                  <a:schemeClr val="accent3">
                    <a:lumMod val="10000"/>
                  </a:schemeClr>
                </a:solidFill>
              </a:rPr>
              <a:t>A recent Annenberg Inclusion Initiative study found that only 2.5 percent of film characters were depicted with a disability over the past 10 years, even though people with disabilities make up 25% of the U.S. population. And of those small numbers of characters, 95% were played by non-disabled actors. </a:t>
            </a:r>
          </a:p>
          <a:p>
            <a:pPr algn="r"/>
            <a:endParaRPr lang="en-US" dirty="0">
              <a:solidFill>
                <a:schemeClr val="accent6">
                  <a:lumMod val="50000"/>
                </a:schemeClr>
              </a:solidFill>
            </a:endParaRPr>
          </a:p>
          <a:p>
            <a:pPr marL="0" marR="0" algn="r">
              <a:lnSpc>
                <a:spcPct val="107000"/>
              </a:lnSpc>
              <a:spcBef>
                <a:spcPts val="0"/>
              </a:spcBef>
              <a:spcAft>
                <a:spcPts val="800"/>
              </a:spcAft>
            </a:pPr>
            <a:r>
              <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Center for Disease Control. (2018, August 16). </a:t>
            </a:r>
            <a:r>
              <a:rPr lang="en-US" sz="1800" i="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in 4 US adults live with a disability</a:t>
            </a:r>
            <a:r>
              <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[Press release]. </a:t>
            </a:r>
            <a:r>
              <a:rPr lang="en-US" sz="1800"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https://www.cdc.gov/media/releases/2018/p0816-disability.html</a:t>
            </a:r>
            <a:endPar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800"/>
              </a:spcAft>
            </a:pPr>
            <a:r>
              <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Pieper, K. (2016, March 3). Disability. </a:t>
            </a:r>
            <a:r>
              <a:rPr lang="en-US" sz="1800" i="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USC Annenberg School for Communication and Journalism</a:t>
            </a:r>
            <a:r>
              <a:rPr lang="en-US"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800"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https://annenberg.usc.edu/research/annenberg-inclusion-initiative/research/disability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solidFill>
                <a:schemeClr val="accent3">
                  <a:lumMod val="10000"/>
                </a:schemeClr>
              </a:solidFill>
            </a:endParaRPr>
          </a:p>
        </p:txBody>
      </p:sp>
      <p:sp>
        <p:nvSpPr>
          <p:cNvPr id="4" name="TextBox 3">
            <a:extLst>
              <a:ext uri="{FF2B5EF4-FFF2-40B4-BE49-F238E27FC236}">
                <a16:creationId xmlns:a16="http://schemas.microsoft.com/office/drawing/2014/main" id="{A3B4ED60-9E14-F144-B516-9C2FE4D53272}"/>
              </a:ext>
            </a:extLst>
          </p:cNvPr>
          <p:cNvSpPr txBox="1"/>
          <p:nvPr/>
        </p:nvSpPr>
        <p:spPr>
          <a:xfrm>
            <a:off x="1" y="142504"/>
            <a:ext cx="12192000" cy="707886"/>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Disability portrayals</a:t>
            </a:r>
          </a:p>
        </p:txBody>
      </p:sp>
    </p:spTree>
    <p:extLst>
      <p:ext uri="{BB962C8B-B14F-4D97-AF65-F5344CB8AC3E}">
        <p14:creationId xmlns:p14="http://schemas.microsoft.com/office/powerpoint/2010/main" val="689053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still from the film &quot;Come As You Are&quot; (2019) showing a woman and three men with disabilities standing in front of a van.">
            <a:extLst>
              <a:ext uri="{FF2B5EF4-FFF2-40B4-BE49-F238E27FC236}">
                <a16:creationId xmlns:a16="http://schemas.microsoft.com/office/drawing/2014/main" id="{9708199F-A7AE-7244-ACFD-5D0FF4A7BD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803" y="0"/>
            <a:ext cx="9761119" cy="6273146"/>
          </a:xfrm>
          <a:prstGeom prst="rect">
            <a:avLst/>
          </a:prstGeom>
        </p:spPr>
      </p:pic>
    </p:spTree>
    <p:extLst>
      <p:ext uri="{BB962C8B-B14F-4D97-AF65-F5344CB8AC3E}">
        <p14:creationId xmlns:p14="http://schemas.microsoft.com/office/powerpoint/2010/main" val="19752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9F93-4FF8-46F7-A761-B473133FA07B}"/>
              </a:ext>
            </a:extLst>
          </p:cNvPr>
          <p:cNvSpPr txBox="1">
            <a:spLocks noGrp="1"/>
          </p:cNvSpPr>
          <p:nvPr>
            <p:ph type="title"/>
          </p:nvPr>
        </p:nvSpPr>
        <p:spPr>
          <a:xfrm>
            <a:off x="1876945" y="286783"/>
            <a:ext cx="847431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spcBef>
                <a:spcPts val="0"/>
              </a:spcBef>
              <a:defRPr/>
            </a:pPr>
            <a:r>
              <a:rPr lang="en-US" sz="4000" dirty="0">
                <a:latin typeface="Gill Sans Std Light"/>
                <a:ea typeface="+mn-ea"/>
                <a:cs typeface="+mn-cs"/>
              </a:rPr>
              <a:t>Thanks for joining us!</a:t>
            </a:r>
            <a:endParaRPr lang="en-US" sz="2800" dirty="0">
              <a:solidFill>
                <a:schemeClr val="tx1"/>
              </a:solidFill>
              <a:latin typeface="+mn-lt"/>
              <a:ea typeface="+mn-ea"/>
              <a:cs typeface="+mn-cs"/>
            </a:endParaRPr>
          </a:p>
        </p:txBody>
      </p:sp>
      <p:sp>
        <p:nvSpPr>
          <p:cNvPr id="3074" name="Rectangle 2"/>
          <p:cNvSpPr>
            <a:spLocks noGrp="1" noChangeArrowheads="1"/>
          </p:cNvSpPr>
          <p:nvPr>
            <p:ph idx="1"/>
          </p:nvPr>
        </p:nvSpPr>
        <p:spPr>
          <a:xfrm>
            <a:off x="365035" y="475013"/>
            <a:ext cx="3945708" cy="5522957"/>
          </a:xfrm>
        </p:spPr>
        <p:txBody>
          <a:bodyPr vert="horz" lIns="91440" tIns="45720" rIns="91440" bIns="45720" rtlCol="0" anchor="t">
            <a:normAutofit fontScale="25000" lnSpcReduction="20000"/>
          </a:bodyPr>
          <a:lstStyle/>
          <a:p>
            <a:pPr marL="0" indent="0">
              <a:lnSpc>
                <a:spcPct val="120000"/>
              </a:lnSpc>
              <a:buNone/>
            </a:pPr>
            <a:r>
              <a:rPr lang="en-US" altLang="en-US" sz="9600" b="1" dirty="0">
                <a:solidFill>
                  <a:schemeClr val="accent6">
                    <a:lumMod val="50000"/>
                  </a:schemeClr>
                </a:solidFill>
                <a:latin typeface="Gill Sans Nova Light"/>
              </a:rPr>
              <a:t>Happy ADA Anniversary week!</a:t>
            </a:r>
          </a:p>
          <a:p>
            <a:pPr marL="0" indent="0">
              <a:lnSpc>
                <a:spcPct val="120000"/>
              </a:lnSpc>
              <a:buNone/>
            </a:pPr>
            <a:r>
              <a:rPr lang="en-US" altLang="en-US" sz="9600" b="1" dirty="0">
                <a:solidFill>
                  <a:schemeClr val="accent6">
                    <a:lumMod val="50000"/>
                  </a:schemeClr>
                </a:solidFill>
                <a:latin typeface="Gill Sans Nova Light"/>
              </a:rPr>
              <a:t>We hope everyone is staying healthy and safe, and that the next 90 minutes can be an engaging and affirming gathering for the hundreds of people that are joining us today on Zoom and Facebook Live. The Zoom registration is closed, but you can invite others to watch on FB Live:</a:t>
            </a:r>
            <a:endParaRPr lang="en-US" altLang="en-US" sz="9600" b="1" dirty="0">
              <a:solidFill>
                <a:schemeClr val="accent6">
                  <a:lumMod val="50000"/>
                </a:schemeClr>
              </a:solidFill>
              <a:latin typeface="Gill Sans Nova Light" panose="020B0302020104020203" pitchFamily="34" charset="0"/>
            </a:endParaRPr>
          </a:p>
          <a:p>
            <a:pPr marL="0" indent="0">
              <a:lnSpc>
                <a:spcPct val="120000"/>
              </a:lnSpc>
              <a:buNone/>
            </a:pPr>
            <a:r>
              <a:rPr lang="en-US" altLang="en-US" sz="9600" b="1" dirty="0">
                <a:solidFill>
                  <a:schemeClr val="accent6">
                    <a:lumMod val="50000"/>
                  </a:schemeClr>
                </a:solidFill>
                <a:latin typeface="Gill Sans Nova Light"/>
              </a:rPr>
              <a:t>            </a:t>
            </a:r>
            <a:r>
              <a:rPr lang="en-US" altLang="en-US" sz="9600" b="1" dirty="0">
                <a:solidFill>
                  <a:schemeClr val="accent6">
                    <a:lumMod val="50000"/>
                  </a:schemeClr>
                </a:solidFill>
                <a:latin typeface="Gill Sans Nova Light" panose="020B0302020104020203" pitchFamily="34" charset="0"/>
              </a:rPr>
              <a:t> </a:t>
            </a:r>
            <a:r>
              <a:rPr lang="en-US" altLang="en-US" sz="9600" b="1" dirty="0">
                <a:solidFill>
                  <a:schemeClr val="accent6">
                    <a:lumMod val="50000"/>
                  </a:schemeClr>
                </a:solidFill>
                <a:latin typeface="Gill Sans Nova Light"/>
              </a:rPr>
              <a:t>/instituteondisability</a:t>
            </a:r>
            <a:endParaRPr lang="en-US" altLang="en-US" sz="9600" b="1" dirty="0">
              <a:solidFill>
                <a:schemeClr val="accent6">
                  <a:lumMod val="50000"/>
                </a:schemeClr>
              </a:solidFill>
              <a:latin typeface="Gill Sans Nova Light" panose="020B0302020104020203" pitchFamily="34" charset="0"/>
            </a:endParaRPr>
          </a:p>
          <a:p>
            <a:endParaRPr lang="en-US" altLang="ja-JP" sz="2400" dirty="0">
              <a:solidFill>
                <a:schemeClr val="accent6">
                  <a:lumMod val="50000"/>
                </a:schemeClr>
              </a:solidFill>
              <a:latin typeface="Calibri" panose="020F0502020204030204" pitchFamily="34" charset="0"/>
            </a:endParaRPr>
          </a:p>
        </p:txBody>
      </p:sp>
      <p:pic>
        <p:nvPicPr>
          <p:cNvPr id="7" name="Content Placeholder 7" descr="Jorgensen_Cheryl.jpg">
            <a:extLst>
              <a:ext uri="{FF2B5EF4-FFF2-40B4-BE49-F238E27FC236}">
                <a16:creationId xmlns:a16="http://schemas.microsoft.com/office/drawing/2014/main" id="{B01C9FF2-AC3A-114A-A58A-7768EF7AD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2" t="-517" r="15298" b="517"/>
          <a:stretch>
            <a:fillRect/>
          </a:stretch>
        </p:blipFill>
        <p:spPr bwMode="auto">
          <a:xfrm>
            <a:off x="21998204" y="775825"/>
            <a:ext cx="59451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Faceook.com/instituteondisability">
            <a:extLst>
              <a:ext uri="{FF2B5EF4-FFF2-40B4-BE49-F238E27FC236}">
                <a16:creationId xmlns:a16="http://schemas.microsoft.com/office/drawing/2014/main" id="{541B0531-8CE7-4973-B369-218AB254479D}"/>
              </a:ext>
            </a:extLst>
          </p:cNvPr>
          <p:cNvPicPr>
            <a:picLocks noChangeAspect="1"/>
          </p:cNvPicPr>
          <p:nvPr/>
        </p:nvPicPr>
        <p:blipFill>
          <a:blip r:embed="rId4"/>
          <a:stretch>
            <a:fillRect/>
          </a:stretch>
        </p:blipFill>
        <p:spPr>
          <a:xfrm>
            <a:off x="508698" y="4839769"/>
            <a:ext cx="889887" cy="889887"/>
          </a:xfrm>
          <a:prstGeom prst="rect">
            <a:avLst/>
          </a:prstGeom>
        </p:spPr>
      </p:pic>
      <p:pic>
        <p:nvPicPr>
          <p:cNvPr id="13" name="Picture 12" descr="An illustration of two people - one using crutches and one in a wheelchair - involved in filming a movie.">
            <a:extLst>
              <a:ext uri="{FF2B5EF4-FFF2-40B4-BE49-F238E27FC236}">
                <a16:creationId xmlns:a16="http://schemas.microsoft.com/office/drawing/2014/main" id="{343BC1AB-15FC-459D-92D1-21A2E7847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050" y="1539884"/>
            <a:ext cx="7393369" cy="2652105"/>
          </a:xfrm>
          <a:prstGeom prst="rect">
            <a:avLst/>
          </a:prstGeom>
        </p:spPr>
      </p:pic>
      <p:pic>
        <p:nvPicPr>
          <p:cNvPr id="15" name="Picture 14" descr="ADA30 logo">
            <a:extLst>
              <a:ext uri="{FF2B5EF4-FFF2-40B4-BE49-F238E27FC236}">
                <a16:creationId xmlns:a16="http://schemas.microsoft.com/office/drawing/2014/main" id="{9E7B2D70-AFE3-40ED-90D8-DB9674B00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5172" y="5086037"/>
            <a:ext cx="1051793" cy="742442"/>
          </a:xfrm>
          <a:prstGeom prst="rect">
            <a:avLst/>
          </a:prstGeom>
        </p:spPr>
      </p:pic>
    </p:spTree>
    <p:extLst>
      <p:ext uri="{BB962C8B-B14F-4D97-AF65-F5344CB8AC3E}">
        <p14:creationId xmlns:p14="http://schemas.microsoft.com/office/powerpoint/2010/main" val="3060060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still from &quot;My Left Foot&quot; (1989) showing Christy Brown (Daniel Day Lewis) in a wheelchair overlooking the ocean, being pushed by his mother (Brenda Fricker). ">
            <a:extLst>
              <a:ext uri="{FF2B5EF4-FFF2-40B4-BE49-F238E27FC236}">
                <a16:creationId xmlns:a16="http://schemas.microsoft.com/office/drawing/2014/main" id="{F283E9DF-D28B-B94B-AE8F-F4716D759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15" t="6395" r="12307" b="26016"/>
          <a:stretch/>
        </p:blipFill>
        <p:spPr>
          <a:xfrm>
            <a:off x="7803151" y="3342087"/>
            <a:ext cx="3870293" cy="2548244"/>
          </a:xfrm>
          <a:prstGeom prst="rect">
            <a:avLst/>
          </a:prstGeom>
        </p:spPr>
      </p:pic>
      <p:pic>
        <p:nvPicPr>
          <p:cNvPr id="5" name="Picture 4" descr="A still from the &quot;The Theory of Everything&quot; (2014) - Stephen Hawking (Eddie Redmayne) sitting in a wheelchair with his wife, Jane Hawking (Felicity Jones), holding his arm.">
            <a:extLst>
              <a:ext uri="{FF2B5EF4-FFF2-40B4-BE49-F238E27FC236}">
                <a16:creationId xmlns:a16="http://schemas.microsoft.com/office/drawing/2014/main" id="{38111528-CD0E-A74B-AD2B-E31896332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320" y="733358"/>
            <a:ext cx="3337658" cy="2219543"/>
          </a:xfrm>
          <a:prstGeom prst="rect">
            <a:avLst/>
          </a:prstGeom>
        </p:spPr>
      </p:pic>
      <p:pic>
        <p:nvPicPr>
          <p:cNvPr id="7" name="Picture 6" descr="A still from &quot;Rainman&quot; (1988) showing Dustin Hoffman and Tom Cruise shouting at each other.">
            <a:extLst>
              <a:ext uri="{FF2B5EF4-FFF2-40B4-BE49-F238E27FC236}">
                <a16:creationId xmlns:a16="http://schemas.microsoft.com/office/drawing/2014/main" id="{EDB5B5C8-8A54-ED4A-AD83-E5342BB45C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31" b="18236"/>
          <a:stretch/>
        </p:blipFill>
        <p:spPr>
          <a:xfrm>
            <a:off x="3200792" y="3359605"/>
            <a:ext cx="4267200" cy="2544926"/>
          </a:xfrm>
          <a:prstGeom prst="rect">
            <a:avLst/>
          </a:prstGeom>
        </p:spPr>
      </p:pic>
      <p:pic>
        <p:nvPicPr>
          <p:cNvPr id="9" name="Picture 8" descr="Poster from film &quot;I Am Sam,&quot; 2001">
            <a:extLst>
              <a:ext uri="{FF2B5EF4-FFF2-40B4-BE49-F238E27FC236}">
                <a16:creationId xmlns:a16="http://schemas.microsoft.com/office/drawing/2014/main" id="{4DF3FFC9-F633-F444-B2DF-972515623999}"/>
              </a:ext>
            </a:extLst>
          </p:cNvPr>
          <p:cNvPicPr>
            <a:picLocks noChangeAspect="1"/>
          </p:cNvPicPr>
          <p:nvPr/>
        </p:nvPicPr>
        <p:blipFill rotWithShape="1">
          <a:blip r:embed="rId6">
            <a:extLst>
              <a:ext uri="{28A0092B-C50C-407E-A947-70E740481C1C}">
                <a14:useLocalDpi xmlns:a14="http://schemas.microsoft.com/office/drawing/2010/main" val="0"/>
              </a:ext>
            </a:extLst>
          </a:blip>
          <a:srcRect t="23038" b="14380"/>
          <a:stretch/>
        </p:blipFill>
        <p:spPr>
          <a:xfrm>
            <a:off x="684352" y="733358"/>
            <a:ext cx="2481434" cy="2200799"/>
          </a:xfrm>
          <a:prstGeom prst="rect">
            <a:avLst/>
          </a:prstGeom>
        </p:spPr>
      </p:pic>
      <p:sp>
        <p:nvSpPr>
          <p:cNvPr id="2" name="TextBox 1">
            <a:extLst>
              <a:ext uri="{FF2B5EF4-FFF2-40B4-BE49-F238E27FC236}">
                <a16:creationId xmlns:a16="http://schemas.microsoft.com/office/drawing/2014/main" id="{D16B0774-6654-44B3-BF63-9DAFE156D71C}"/>
              </a:ext>
            </a:extLst>
          </p:cNvPr>
          <p:cNvSpPr txBox="1"/>
          <p:nvPr/>
        </p:nvSpPr>
        <p:spPr>
          <a:xfrm>
            <a:off x="684352" y="2969691"/>
            <a:ext cx="6522461" cy="369332"/>
          </a:xfrm>
          <a:prstGeom prst="rect">
            <a:avLst/>
          </a:prstGeom>
          <a:noFill/>
        </p:spPr>
        <p:txBody>
          <a:bodyPr wrap="square" rtlCol="0">
            <a:spAutoFit/>
          </a:bodyPr>
          <a:lstStyle/>
          <a:p>
            <a:r>
              <a:rPr lang="en-US" i="1" dirty="0">
                <a:solidFill>
                  <a:srgbClr val="002060"/>
                </a:solidFill>
              </a:rPr>
              <a:t>I Am Sam, </a:t>
            </a:r>
            <a:r>
              <a:rPr lang="en-US" dirty="0">
                <a:solidFill>
                  <a:srgbClr val="002060"/>
                </a:solidFill>
              </a:rPr>
              <a:t>2001</a:t>
            </a:r>
            <a:r>
              <a:rPr lang="en-US" i="1" dirty="0">
                <a:solidFill>
                  <a:srgbClr val="002060"/>
                </a:solidFill>
              </a:rPr>
              <a:t>	               The Theory of Everything</a:t>
            </a:r>
            <a:r>
              <a:rPr lang="en-US" dirty="0">
                <a:solidFill>
                  <a:srgbClr val="002060"/>
                </a:solidFill>
              </a:rPr>
              <a:t>, 2014</a:t>
            </a:r>
            <a:endParaRPr lang="en-US" i="1" dirty="0">
              <a:solidFill>
                <a:srgbClr val="002060"/>
              </a:solidFill>
            </a:endParaRPr>
          </a:p>
        </p:txBody>
      </p:sp>
      <p:sp>
        <p:nvSpPr>
          <p:cNvPr id="4" name="TextBox 3">
            <a:extLst>
              <a:ext uri="{FF2B5EF4-FFF2-40B4-BE49-F238E27FC236}">
                <a16:creationId xmlns:a16="http://schemas.microsoft.com/office/drawing/2014/main" id="{67AF2B07-3E51-4AD8-ADB6-E8F9AAB8F208}"/>
              </a:ext>
            </a:extLst>
          </p:cNvPr>
          <p:cNvSpPr txBox="1"/>
          <p:nvPr/>
        </p:nvSpPr>
        <p:spPr>
          <a:xfrm>
            <a:off x="3076332" y="5986164"/>
            <a:ext cx="4287520" cy="369332"/>
          </a:xfrm>
          <a:prstGeom prst="rect">
            <a:avLst/>
          </a:prstGeom>
          <a:noFill/>
        </p:spPr>
        <p:txBody>
          <a:bodyPr wrap="square" rtlCol="0">
            <a:spAutoFit/>
          </a:bodyPr>
          <a:lstStyle/>
          <a:p>
            <a:r>
              <a:rPr lang="en-US" i="1" dirty="0">
                <a:solidFill>
                  <a:srgbClr val="002060"/>
                </a:solidFill>
              </a:rPr>
              <a:t>Rainman, </a:t>
            </a:r>
            <a:r>
              <a:rPr lang="en-US" dirty="0">
                <a:solidFill>
                  <a:srgbClr val="002060"/>
                </a:solidFill>
              </a:rPr>
              <a:t>1988</a:t>
            </a:r>
          </a:p>
        </p:txBody>
      </p:sp>
      <p:sp>
        <p:nvSpPr>
          <p:cNvPr id="6" name="TextBox 5">
            <a:extLst>
              <a:ext uri="{FF2B5EF4-FFF2-40B4-BE49-F238E27FC236}">
                <a16:creationId xmlns:a16="http://schemas.microsoft.com/office/drawing/2014/main" id="{C83E4488-AFC8-43A7-AE67-53E72388CE87}"/>
              </a:ext>
            </a:extLst>
          </p:cNvPr>
          <p:cNvSpPr txBox="1"/>
          <p:nvPr/>
        </p:nvSpPr>
        <p:spPr>
          <a:xfrm>
            <a:off x="7803151" y="5982448"/>
            <a:ext cx="4558277" cy="369332"/>
          </a:xfrm>
          <a:prstGeom prst="rect">
            <a:avLst/>
          </a:prstGeom>
          <a:noFill/>
        </p:spPr>
        <p:txBody>
          <a:bodyPr wrap="square" rtlCol="0">
            <a:spAutoFit/>
          </a:bodyPr>
          <a:lstStyle/>
          <a:p>
            <a:r>
              <a:rPr lang="en-US" i="1" dirty="0">
                <a:solidFill>
                  <a:srgbClr val="002060"/>
                </a:solidFill>
              </a:rPr>
              <a:t>My Left Foot</a:t>
            </a:r>
            <a:r>
              <a:rPr lang="en-US" dirty="0">
                <a:solidFill>
                  <a:srgbClr val="002060"/>
                </a:solidFill>
              </a:rPr>
              <a:t>, 1989</a:t>
            </a:r>
          </a:p>
        </p:txBody>
      </p:sp>
      <p:pic>
        <p:nvPicPr>
          <p:cNvPr id="10" name="Picture 9" descr="A title screen from &quot;The Soloist&quot; (2009) showing Jamie Foxx playing the cello as Robert Downey Jr. watches. ">
            <a:extLst>
              <a:ext uri="{FF2B5EF4-FFF2-40B4-BE49-F238E27FC236}">
                <a16:creationId xmlns:a16="http://schemas.microsoft.com/office/drawing/2014/main" id="{C4231548-C83A-FE4D-8F36-1D28E119DC8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57340" y="757118"/>
            <a:ext cx="3870293" cy="2177039"/>
          </a:xfrm>
          <a:prstGeom prst="rect">
            <a:avLst/>
          </a:prstGeom>
        </p:spPr>
      </p:pic>
      <p:sp>
        <p:nvSpPr>
          <p:cNvPr id="11" name="TextBox 10">
            <a:extLst>
              <a:ext uri="{FF2B5EF4-FFF2-40B4-BE49-F238E27FC236}">
                <a16:creationId xmlns:a16="http://schemas.microsoft.com/office/drawing/2014/main" id="{70DC125C-B258-C544-B72D-691D925DA044}"/>
              </a:ext>
            </a:extLst>
          </p:cNvPr>
          <p:cNvSpPr txBox="1"/>
          <p:nvPr/>
        </p:nvSpPr>
        <p:spPr>
          <a:xfrm>
            <a:off x="7138137" y="2951924"/>
            <a:ext cx="1607869" cy="369332"/>
          </a:xfrm>
          <a:prstGeom prst="rect">
            <a:avLst/>
          </a:prstGeom>
          <a:noFill/>
        </p:spPr>
        <p:txBody>
          <a:bodyPr wrap="square" rtlCol="0">
            <a:spAutoFit/>
          </a:bodyPr>
          <a:lstStyle/>
          <a:p>
            <a:r>
              <a:rPr lang="en-US" i="1" dirty="0">
                <a:solidFill>
                  <a:srgbClr val="002060"/>
                </a:solidFill>
              </a:rPr>
              <a:t>Soloist, 2009</a:t>
            </a:r>
            <a:endParaRPr lang="en-US" dirty="0">
              <a:solidFill>
                <a:srgbClr val="002060"/>
              </a:solidFill>
            </a:endParaRPr>
          </a:p>
        </p:txBody>
      </p:sp>
      <p:sp>
        <p:nvSpPr>
          <p:cNvPr id="13" name="TextBox 12">
            <a:extLst>
              <a:ext uri="{FF2B5EF4-FFF2-40B4-BE49-F238E27FC236}">
                <a16:creationId xmlns:a16="http://schemas.microsoft.com/office/drawing/2014/main" id="{0CDBFDC4-1F4C-F649-84F7-22BE95067CE8}"/>
              </a:ext>
            </a:extLst>
          </p:cNvPr>
          <p:cNvSpPr txBox="1"/>
          <p:nvPr/>
        </p:nvSpPr>
        <p:spPr>
          <a:xfrm>
            <a:off x="1" y="30058"/>
            <a:ext cx="12192000" cy="646331"/>
          </a:xfrm>
          <a:prstGeom prst="rect">
            <a:avLst/>
          </a:prstGeom>
          <a:noFill/>
        </p:spPr>
        <p:txBody>
          <a:bodyPr wrap="square" rtlCol="0">
            <a:spAutoFit/>
          </a:bodyPr>
          <a:lstStyle/>
          <a:p>
            <a:pPr algn="ctr"/>
            <a:r>
              <a:rPr lang="en-US" sz="3600" dirty="0">
                <a:solidFill>
                  <a:schemeClr val="accent3">
                    <a:lumMod val="10000"/>
                  </a:schemeClr>
                </a:solidFill>
                <a:highlight>
                  <a:srgbClr val="FFFF00"/>
                </a:highlight>
                <a:latin typeface="Gill Sans Nova Light" panose="020B0302020104020203" pitchFamily="34" charset="0"/>
              </a:rPr>
              <a:t>Non-disabled actors playing “super-</a:t>
            </a:r>
            <a:r>
              <a:rPr lang="en-US" sz="3600" dirty="0" err="1">
                <a:solidFill>
                  <a:schemeClr val="accent3">
                    <a:lumMod val="10000"/>
                  </a:schemeClr>
                </a:solidFill>
                <a:highlight>
                  <a:srgbClr val="FFFF00"/>
                </a:highlight>
                <a:latin typeface="Gill Sans Nova Light" panose="020B0302020104020203" pitchFamily="34" charset="0"/>
              </a:rPr>
              <a:t>crips</a:t>
            </a:r>
            <a:r>
              <a:rPr lang="en-US" sz="3600" dirty="0">
                <a:solidFill>
                  <a:schemeClr val="accent3">
                    <a:lumMod val="10000"/>
                  </a:schemeClr>
                </a:solidFill>
                <a:highlight>
                  <a:srgbClr val="FFFF00"/>
                </a:highlight>
                <a:latin typeface="Gill Sans Nova Light" panose="020B0302020104020203" pitchFamily="34" charset="0"/>
              </a:rPr>
              <a:t>,” “heroes,” and “villains”</a:t>
            </a:r>
          </a:p>
        </p:txBody>
      </p:sp>
      <p:pic>
        <p:nvPicPr>
          <p:cNvPr id="15" name="Picture 14" descr="A still from the movie Joker, 2019, starring Jacquin Phoenix&#10;">
            <a:extLst>
              <a:ext uri="{FF2B5EF4-FFF2-40B4-BE49-F238E27FC236}">
                <a16:creationId xmlns:a16="http://schemas.microsoft.com/office/drawing/2014/main" id="{1F58BCEE-B108-B64F-87EF-BF19C4E043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17" t="-701" r="24125" b="701"/>
          <a:stretch/>
        </p:blipFill>
        <p:spPr>
          <a:xfrm>
            <a:off x="507665" y="3374557"/>
            <a:ext cx="2525548" cy="2515774"/>
          </a:xfrm>
          <a:prstGeom prst="rect">
            <a:avLst/>
          </a:prstGeom>
        </p:spPr>
      </p:pic>
      <p:sp>
        <p:nvSpPr>
          <p:cNvPr id="16" name="TextBox 15">
            <a:extLst>
              <a:ext uri="{FF2B5EF4-FFF2-40B4-BE49-F238E27FC236}">
                <a16:creationId xmlns:a16="http://schemas.microsoft.com/office/drawing/2014/main" id="{78C24779-C57F-A34E-83BE-7CF4B03EC948}"/>
              </a:ext>
            </a:extLst>
          </p:cNvPr>
          <p:cNvSpPr txBox="1"/>
          <p:nvPr/>
        </p:nvSpPr>
        <p:spPr>
          <a:xfrm>
            <a:off x="507665" y="5961399"/>
            <a:ext cx="4287520" cy="369332"/>
          </a:xfrm>
          <a:prstGeom prst="rect">
            <a:avLst/>
          </a:prstGeom>
          <a:noFill/>
        </p:spPr>
        <p:txBody>
          <a:bodyPr wrap="square" rtlCol="0">
            <a:spAutoFit/>
          </a:bodyPr>
          <a:lstStyle/>
          <a:p>
            <a:r>
              <a:rPr lang="en-US" i="1" dirty="0">
                <a:solidFill>
                  <a:srgbClr val="002060"/>
                </a:solidFill>
              </a:rPr>
              <a:t>The Joker, 2019</a:t>
            </a:r>
            <a:endParaRPr lang="en-US" dirty="0">
              <a:solidFill>
                <a:srgbClr val="002060"/>
              </a:solidFill>
            </a:endParaRPr>
          </a:p>
        </p:txBody>
      </p:sp>
    </p:spTree>
    <p:extLst>
      <p:ext uri="{BB962C8B-B14F-4D97-AF65-F5344CB8AC3E}">
        <p14:creationId xmlns:p14="http://schemas.microsoft.com/office/powerpoint/2010/main" val="3945288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scene from &quot;Game of Thrones&quot; showing Tyrion Lannister and Hodor. ">
            <a:extLst>
              <a:ext uri="{FF2B5EF4-FFF2-40B4-BE49-F238E27FC236}">
                <a16:creationId xmlns:a16="http://schemas.microsoft.com/office/drawing/2014/main" id="{ED2E2FEF-0C11-ED49-BD08-9F4A6949C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609" y="698345"/>
            <a:ext cx="6752511" cy="4743227"/>
          </a:xfrm>
          <a:prstGeom prst="rect">
            <a:avLst/>
          </a:prstGeom>
        </p:spPr>
      </p:pic>
      <p:sp>
        <p:nvSpPr>
          <p:cNvPr id="4" name="TextBox 3">
            <a:extLst>
              <a:ext uri="{FF2B5EF4-FFF2-40B4-BE49-F238E27FC236}">
                <a16:creationId xmlns:a16="http://schemas.microsoft.com/office/drawing/2014/main" id="{5F45CCBB-D543-D249-9782-AF29375C3BC2}"/>
              </a:ext>
            </a:extLst>
          </p:cNvPr>
          <p:cNvSpPr txBox="1"/>
          <p:nvPr/>
        </p:nvSpPr>
        <p:spPr>
          <a:xfrm>
            <a:off x="0" y="0"/>
            <a:ext cx="12192000" cy="646331"/>
          </a:xfrm>
          <a:prstGeom prst="rect">
            <a:avLst/>
          </a:prstGeom>
          <a:noFill/>
        </p:spPr>
        <p:txBody>
          <a:bodyPr wrap="square" rtlCol="0">
            <a:spAutoFit/>
          </a:bodyPr>
          <a:lstStyle/>
          <a:p>
            <a:pPr algn="ctr"/>
            <a:r>
              <a:rPr lang="en-US" sz="3600" dirty="0">
                <a:solidFill>
                  <a:schemeClr val="accent3">
                    <a:lumMod val="10000"/>
                  </a:schemeClr>
                </a:solidFill>
                <a:highlight>
                  <a:srgbClr val="FFFF00"/>
                </a:highlight>
                <a:latin typeface="Gill Sans Nova Light" panose="020B0302020104020203" pitchFamily="34" charset="0"/>
              </a:rPr>
              <a:t>Authentic portrayals of disability – yes, there are some!</a:t>
            </a:r>
          </a:p>
        </p:txBody>
      </p:sp>
      <p:sp>
        <p:nvSpPr>
          <p:cNvPr id="2" name="TextBox 1">
            <a:extLst>
              <a:ext uri="{FF2B5EF4-FFF2-40B4-BE49-F238E27FC236}">
                <a16:creationId xmlns:a16="http://schemas.microsoft.com/office/drawing/2014/main" id="{7C24E8F4-6527-4293-AE9B-F83CEBF8CF26}"/>
              </a:ext>
            </a:extLst>
          </p:cNvPr>
          <p:cNvSpPr txBox="1"/>
          <p:nvPr/>
        </p:nvSpPr>
        <p:spPr>
          <a:xfrm>
            <a:off x="2208609" y="5555142"/>
            <a:ext cx="6380480" cy="461665"/>
          </a:xfrm>
          <a:prstGeom prst="rect">
            <a:avLst/>
          </a:prstGeom>
          <a:noFill/>
        </p:spPr>
        <p:txBody>
          <a:bodyPr wrap="square" rtlCol="0">
            <a:spAutoFit/>
          </a:bodyPr>
          <a:lstStyle/>
          <a:p>
            <a:r>
              <a:rPr lang="en-US" sz="2400" i="1" dirty="0">
                <a:solidFill>
                  <a:srgbClr val="002060"/>
                </a:solidFill>
              </a:rPr>
              <a:t>Game of Thrones</a:t>
            </a:r>
          </a:p>
        </p:txBody>
      </p:sp>
    </p:spTree>
    <p:extLst>
      <p:ext uri="{BB962C8B-B14F-4D97-AF65-F5344CB8AC3E}">
        <p14:creationId xmlns:p14="http://schemas.microsoft.com/office/powerpoint/2010/main" val="1763086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Three people on a raft - poster from &quot;Peanut Butter Falcon&quot; (2019).">
            <a:extLst>
              <a:ext uri="{FF2B5EF4-FFF2-40B4-BE49-F238E27FC236}">
                <a16:creationId xmlns:a16="http://schemas.microsoft.com/office/drawing/2014/main" id="{CD034CF4-8513-854E-8525-39E79D51C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1731" y="0"/>
            <a:ext cx="6208537" cy="6211731"/>
          </a:xfrm>
          <a:prstGeom prst="rect">
            <a:avLst/>
          </a:prstGeom>
        </p:spPr>
      </p:pic>
    </p:spTree>
    <p:extLst>
      <p:ext uri="{BB962C8B-B14F-4D97-AF65-F5344CB8AC3E}">
        <p14:creationId xmlns:p14="http://schemas.microsoft.com/office/powerpoint/2010/main" val="3411248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n advertisement for the television show &quot;Special,&quot; featuring a man in a yellow sweater laying in a field of flowers while holding his ears.">
            <a:extLst>
              <a:ext uri="{FF2B5EF4-FFF2-40B4-BE49-F238E27FC236}">
                <a16:creationId xmlns:a16="http://schemas.microsoft.com/office/drawing/2014/main" id="{DEFECBD8-C2D4-FF4B-8E55-2DDC67652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266700"/>
            <a:ext cx="10834914" cy="5688330"/>
          </a:xfrm>
          <a:prstGeom prst="rect">
            <a:avLst/>
          </a:prstGeom>
        </p:spPr>
      </p:pic>
    </p:spTree>
    <p:extLst>
      <p:ext uri="{BB962C8B-B14F-4D97-AF65-F5344CB8AC3E}">
        <p14:creationId xmlns:p14="http://schemas.microsoft.com/office/powerpoint/2010/main" val="1444441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The &quot;Speechless&quot; family posing for a still shot.">
            <a:extLst>
              <a:ext uri="{FF2B5EF4-FFF2-40B4-BE49-F238E27FC236}">
                <a16:creationId xmlns:a16="http://schemas.microsoft.com/office/drawing/2014/main" id="{29080885-CDFB-3B45-BC6B-D7A410067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649" y="174171"/>
            <a:ext cx="8846445" cy="4985658"/>
          </a:xfrm>
          <a:prstGeom prst="rect">
            <a:avLst/>
          </a:prstGeom>
        </p:spPr>
      </p:pic>
      <p:sp>
        <p:nvSpPr>
          <p:cNvPr id="2" name="TextBox 1">
            <a:extLst>
              <a:ext uri="{FF2B5EF4-FFF2-40B4-BE49-F238E27FC236}">
                <a16:creationId xmlns:a16="http://schemas.microsoft.com/office/drawing/2014/main" id="{E272BF82-745F-4357-8CE2-14608B7EA57C}"/>
              </a:ext>
            </a:extLst>
          </p:cNvPr>
          <p:cNvSpPr txBox="1"/>
          <p:nvPr/>
        </p:nvSpPr>
        <p:spPr>
          <a:xfrm>
            <a:off x="4876801" y="5333999"/>
            <a:ext cx="3962400" cy="646331"/>
          </a:xfrm>
          <a:prstGeom prst="rect">
            <a:avLst/>
          </a:prstGeom>
          <a:noFill/>
        </p:spPr>
        <p:txBody>
          <a:bodyPr wrap="square" rtlCol="0">
            <a:spAutoFit/>
          </a:bodyPr>
          <a:lstStyle/>
          <a:p>
            <a:r>
              <a:rPr lang="en-US" sz="3600" b="1" i="1" dirty="0">
                <a:solidFill>
                  <a:srgbClr val="002060"/>
                </a:solidFill>
                <a:latin typeface="Gill Sans Nova Light" panose="020B0302020104020203" pitchFamily="34" charset="0"/>
              </a:rPr>
              <a:t>Speechless</a:t>
            </a:r>
          </a:p>
        </p:txBody>
      </p:sp>
    </p:spTree>
    <p:extLst>
      <p:ext uri="{BB962C8B-B14F-4D97-AF65-F5344CB8AC3E}">
        <p14:creationId xmlns:p14="http://schemas.microsoft.com/office/powerpoint/2010/main" val="2039471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Marvel casts Lauren Ridloff as Makkari, the first deaf superhero in &quot;The Eternals&quot;">
            <a:extLst>
              <a:ext uri="{FF2B5EF4-FFF2-40B4-BE49-F238E27FC236}">
                <a16:creationId xmlns:a16="http://schemas.microsoft.com/office/drawing/2014/main" id="{E5A124F5-0C09-5542-9114-673A54ADE9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85112" y="296590"/>
            <a:ext cx="7578416" cy="5737387"/>
          </a:xfrm>
          <a:prstGeom prst="rect">
            <a:avLst/>
          </a:prstGeom>
        </p:spPr>
      </p:pic>
      <p:sp>
        <p:nvSpPr>
          <p:cNvPr id="4" name="TextBox 3">
            <a:extLst>
              <a:ext uri="{FF2B5EF4-FFF2-40B4-BE49-F238E27FC236}">
                <a16:creationId xmlns:a16="http://schemas.microsoft.com/office/drawing/2014/main" id="{3A7C4A68-9B94-084E-92F5-3D7FEE59FB94}"/>
              </a:ext>
            </a:extLst>
          </p:cNvPr>
          <p:cNvSpPr txBox="1"/>
          <p:nvPr/>
        </p:nvSpPr>
        <p:spPr>
          <a:xfrm>
            <a:off x="83128" y="1971304"/>
            <a:ext cx="3764477" cy="1200329"/>
          </a:xfrm>
          <a:prstGeom prst="rect">
            <a:avLst/>
          </a:prstGeom>
          <a:noFill/>
        </p:spPr>
        <p:txBody>
          <a:bodyPr wrap="square" rtlCol="0">
            <a:spAutoFit/>
          </a:bodyPr>
          <a:lstStyle/>
          <a:p>
            <a:pPr algn="ctr"/>
            <a:r>
              <a:rPr lang="en-US" sz="3600" dirty="0">
                <a:solidFill>
                  <a:schemeClr val="accent3">
                    <a:lumMod val="10000"/>
                  </a:schemeClr>
                </a:solidFill>
                <a:highlight>
                  <a:srgbClr val="FFFF00"/>
                </a:highlight>
                <a:latin typeface="Gill Sans Nova Light" panose="020B0302020104020203" pitchFamily="34" charset="0"/>
              </a:rPr>
              <a:t>Why is disability in media so white?</a:t>
            </a:r>
          </a:p>
        </p:txBody>
      </p:sp>
    </p:spTree>
    <p:extLst>
      <p:ext uri="{BB962C8B-B14F-4D97-AF65-F5344CB8AC3E}">
        <p14:creationId xmlns:p14="http://schemas.microsoft.com/office/powerpoint/2010/main" val="900666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screen shot of a person&#10;&#10;Description automatically generated">
            <a:extLst>
              <a:ext uri="{FF2B5EF4-FFF2-40B4-BE49-F238E27FC236}">
                <a16:creationId xmlns:a16="http://schemas.microsoft.com/office/drawing/2014/main" id="{E5A124F5-0C09-5542-9114-673A54ADE94F}"/>
              </a:ext>
            </a:extLst>
          </p:cNvPr>
          <p:cNvPicPr>
            <a:picLocks noChangeAspect="1"/>
          </p:cNvPicPr>
          <p:nvPr/>
        </p:nvPicPr>
        <p:blipFill rotWithShape="1">
          <a:blip r:embed="rId3">
            <a:extLst>
              <a:ext uri="{28A0092B-C50C-407E-A947-70E740481C1C}">
                <a14:useLocalDpi xmlns:a14="http://schemas.microsoft.com/office/drawing/2010/main" val="0"/>
              </a:ext>
            </a:extLst>
          </a:blip>
          <a:srcRect t="12592" b="13889"/>
          <a:stretch/>
        </p:blipFill>
        <p:spPr>
          <a:xfrm>
            <a:off x="0" y="863600"/>
            <a:ext cx="12192000" cy="5041900"/>
          </a:xfrm>
          <a:prstGeom prst="rect">
            <a:avLst/>
          </a:prstGeom>
        </p:spPr>
      </p:pic>
      <p:sp>
        <p:nvSpPr>
          <p:cNvPr id="4" name="TextBox 3">
            <a:extLst>
              <a:ext uri="{FF2B5EF4-FFF2-40B4-BE49-F238E27FC236}">
                <a16:creationId xmlns:a16="http://schemas.microsoft.com/office/drawing/2014/main" id="{3F282EAA-A9C6-9F45-A1BE-1CF76FBC9E7E}"/>
              </a:ext>
            </a:extLst>
          </p:cNvPr>
          <p:cNvSpPr txBox="1"/>
          <p:nvPr/>
        </p:nvSpPr>
        <p:spPr>
          <a:xfrm>
            <a:off x="1" y="142504"/>
            <a:ext cx="12192000" cy="707886"/>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“Erasing” disability</a:t>
            </a:r>
          </a:p>
        </p:txBody>
      </p:sp>
    </p:spTree>
    <p:extLst>
      <p:ext uri="{BB962C8B-B14F-4D97-AF65-F5344CB8AC3E}">
        <p14:creationId xmlns:p14="http://schemas.microsoft.com/office/powerpoint/2010/main" val="382285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mannequin of Kylie Jenner in a black bustier sitting in a wheelchair.">
            <a:extLst>
              <a:ext uri="{FF2B5EF4-FFF2-40B4-BE49-F238E27FC236}">
                <a16:creationId xmlns:a16="http://schemas.microsoft.com/office/drawing/2014/main" id="{0E132CB6-7324-2745-9264-2C4D8E6AA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539" y="75570"/>
            <a:ext cx="4714502" cy="6081707"/>
          </a:xfrm>
          <a:prstGeom prst="rect">
            <a:avLst/>
          </a:prstGeom>
        </p:spPr>
      </p:pic>
      <p:sp>
        <p:nvSpPr>
          <p:cNvPr id="4" name="TextBox 3">
            <a:extLst>
              <a:ext uri="{FF2B5EF4-FFF2-40B4-BE49-F238E27FC236}">
                <a16:creationId xmlns:a16="http://schemas.microsoft.com/office/drawing/2014/main" id="{C2D767A2-0405-E542-A11A-173E26A7AD6D}"/>
              </a:ext>
            </a:extLst>
          </p:cNvPr>
          <p:cNvSpPr txBox="1"/>
          <p:nvPr/>
        </p:nvSpPr>
        <p:spPr>
          <a:xfrm>
            <a:off x="-83128" y="2228671"/>
            <a:ext cx="5842661" cy="1323439"/>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Appropriating </a:t>
            </a:r>
          </a:p>
          <a:p>
            <a:pPr algn="ctr"/>
            <a:r>
              <a:rPr lang="en-US" sz="4000" dirty="0">
                <a:solidFill>
                  <a:schemeClr val="accent3">
                    <a:lumMod val="10000"/>
                  </a:schemeClr>
                </a:solidFill>
                <a:highlight>
                  <a:srgbClr val="FFFF00"/>
                </a:highlight>
                <a:latin typeface="Gill Sans Nova Light" panose="020B0302020104020203" pitchFamily="34" charset="0"/>
              </a:rPr>
              <a:t>disability</a:t>
            </a:r>
          </a:p>
        </p:txBody>
      </p:sp>
      <p:sp>
        <p:nvSpPr>
          <p:cNvPr id="5" name="TextBox 4">
            <a:extLst>
              <a:ext uri="{FF2B5EF4-FFF2-40B4-BE49-F238E27FC236}">
                <a16:creationId xmlns:a16="http://schemas.microsoft.com/office/drawing/2014/main" id="{72F2490F-BCF8-EC4A-A494-C2EBE5D4749C}"/>
              </a:ext>
            </a:extLst>
          </p:cNvPr>
          <p:cNvSpPr txBox="1"/>
          <p:nvPr/>
        </p:nvSpPr>
        <p:spPr>
          <a:xfrm>
            <a:off x="1567016" y="5677405"/>
            <a:ext cx="4287520" cy="369332"/>
          </a:xfrm>
          <a:prstGeom prst="rect">
            <a:avLst/>
          </a:prstGeom>
          <a:noFill/>
        </p:spPr>
        <p:txBody>
          <a:bodyPr wrap="square" rtlCol="0">
            <a:spAutoFit/>
          </a:bodyPr>
          <a:lstStyle/>
          <a:p>
            <a:pPr algn="r"/>
            <a:r>
              <a:rPr lang="en-US" dirty="0">
                <a:solidFill>
                  <a:srgbClr val="002060"/>
                </a:solidFill>
              </a:rPr>
              <a:t>Kylie Jenner in </a:t>
            </a:r>
            <a:r>
              <a:rPr lang="en-US" i="1" dirty="0">
                <a:solidFill>
                  <a:srgbClr val="002060"/>
                </a:solidFill>
              </a:rPr>
              <a:t>Interview Magazine</a:t>
            </a:r>
            <a:endParaRPr lang="en-US" dirty="0">
              <a:solidFill>
                <a:srgbClr val="002060"/>
              </a:solidFill>
            </a:endParaRPr>
          </a:p>
        </p:txBody>
      </p:sp>
    </p:spTree>
    <p:extLst>
      <p:ext uri="{BB962C8B-B14F-4D97-AF65-F5344CB8AC3E}">
        <p14:creationId xmlns:p14="http://schemas.microsoft.com/office/powerpoint/2010/main" val="2611754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li Stroker, dressed in black, interpreting the image of Kylie Jenner sitting in a wheelchair.">
            <a:extLst>
              <a:ext uri="{FF2B5EF4-FFF2-40B4-BE49-F238E27FC236}">
                <a16:creationId xmlns:a16="http://schemas.microsoft.com/office/drawing/2014/main" id="{38C8ECFA-0FB6-1C4A-8175-DDDB0057A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026" y="131288"/>
            <a:ext cx="4764492" cy="5925836"/>
          </a:xfrm>
          <a:prstGeom prst="rect">
            <a:avLst/>
          </a:prstGeom>
        </p:spPr>
      </p:pic>
      <p:sp>
        <p:nvSpPr>
          <p:cNvPr id="3" name="TextBox 2">
            <a:extLst>
              <a:ext uri="{FF2B5EF4-FFF2-40B4-BE49-F238E27FC236}">
                <a16:creationId xmlns:a16="http://schemas.microsoft.com/office/drawing/2014/main" id="{542F34A9-227D-C147-AA68-0B608C99B7CE}"/>
              </a:ext>
            </a:extLst>
          </p:cNvPr>
          <p:cNvSpPr txBox="1"/>
          <p:nvPr/>
        </p:nvSpPr>
        <p:spPr>
          <a:xfrm>
            <a:off x="-83127" y="2228671"/>
            <a:ext cx="4628154" cy="1323439"/>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Ali Stroker </a:t>
            </a:r>
          </a:p>
          <a:p>
            <a:pPr algn="ctr"/>
            <a:r>
              <a:rPr lang="en-US" sz="4000" dirty="0">
                <a:solidFill>
                  <a:schemeClr val="accent3">
                    <a:lumMod val="10000"/>
                  </a:schemeClr>
                </a:solidFill>
                <a:highlight>
                  <a:srgbClr val="FFFF00"/>
                </a:highlight>
                <a:latin typeface="Gill Sans Nova Light" panose="020B0302020104020203" pitchFamily="34" charset="0"/>
              </a:rPr>
              <a:t>reclaims the image</a:t>
            </a:r>
          </a:p>
        </p:txBody>
      </p:sp>
      <p:sp>
        <p:nvSpPr>
          <p:cNvPr id="2" name="TextBox 1">
            <a:extLst>
              <a:ext uri="{FF2B5EF4-FFF2-40B4-BE49-F238E27FC236}">
                <a16:creationId xmlns:a16="http://schemas.microsoft.com/office/drawing/2014/main" id="{168050C3-92ED-074E-B054-29B071310833}"/>
              </a:ext>
            </a:extLst>
          </p:cNvPr>
          <p:cNvSpPr txBox="1"/>
          <p:nvPr/>
        </p:nvSpPr>
        <p:spPr>
          <a:xfrm>
            <a:off x="463139" y="4425908"/>
            <a:ext cx="3897822" cy="1631216"/>
          </a:xfrm>
          <a:prstGeom prst="rect">
            <a:avLst/>
          </a:prstGeom>
          <a:noFill/>
        </p:spPr>
        <p:txBody>
          <a:bodyPr wrap="square" rtlCol="0">
            <a:spAutoFit/>
          </a:bodyPr>
          <a:lstStyle/>
          <a:p>
            <a:r>
              <a:rPr lang="en-US" sz="2000" dirty="0">
                <a:solidFill>
                  <a:schemeClr val="accent3">
                    <a:lumMod val="10000"/>
                  </a:schemeClr>
                </a:solidFill>
              </a:rPr>
              <a:t>“We are not putting people in black face anymore,” she said. “When we put them in a wheelchair, what is this saying?”</a:t>
            </a:r>
          </a:p>
          <a:p>
            <a:pPr algn="r"/>
            <a:r>
              <a:rPr lang="en-US" sz="2000" dirty="0">
                <a:solidFill>
                  <a:schemeClr val="accent3">
                    <a:lumMod val="10000"/>
                  </a:schemeClr>
                </a:solidFill>
              </a:rPr>
              <a:t> –Stroker, in Seventeen Magazine</a:t>
            </a:r>
          </a:p>
        </p:txBody>
      </p:sp>
    </p:spTree>
    <p:extLst>
      <p:ext uri="{BB962C8B-B14F-4D97-AF65-F5344CB8AC3E}">
        <p14:creationId xmlns:p14="http://schemas.microsoft.com/office/powerpoint/2010/main" val="124083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The homepage for Emily Ladau's website &quot;Words I Wheel By.&quot;">
            <a:extLst>
              <a:ext uri="{FF2B5EF4-FFF2-40B4-BE49-F238E27FC236}">
                <a16:creationId xmlns:a16="http://schemas.microsoft.com/office/drawing/2014/main" id="{C8491AEC-1C40-A640-B570-CD5997907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524" y="2606459"/>
            <a:ext cx="4797631" cy="3556674"/>
          </a:xfrm>
          <a:prstGeom prst="rect">
            <a:avLst/>
          </a:prstGeom>
        </p:spPr>
      </p:pic>
      <p:pic>
        <p:nvPicPr>
          <p:cNvPr id="5" name="Picture 4" descr="A headline from &quot;Forbes&quot;: &quot;How To Avoid 'Inspiration Porn'.&quot;">
            <a:extLst>
              <a:ext uri="{FF2B5EF4-FFF2-40B4-BE49-F238E27FC236}">
                <a16:creationId xmlns:a16="http://schemas.microsoft.com/office/drawing/2014/main" id="{A76EC5D8-E460-034F-9448-81BBB30E5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796" y="249066"/>
            <a:ext cx="5634158" cy="2150063"/>
          </a:xfrm>
          <a:prstGeom prst="rect">
            <a:avLst/>
          </a:prstGeom>
        </p:spPr>
      </p:pic>
      <p:pic>
        <p:nvPicPr>
          <p:cNvPr id="7" name="Picture 6" descr="An animated image of Imani Barbarin and her website &quot;Crutches and Spice.&quot;">
            <a:extLst>
              <a:ext uri="{FF2B5EF4-FFF2-40B4-BE49-F238E27FC236}">
                <a16:creationId xmlns:a16="http://schemas.microsoft.com/office/drawing/2014/main" id="{114AA373-5425-0E41-BBC1-6EFB36554E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3001521"/>
            <a:ext cx="5658954" cy="2556132"/>
          </a:xfrm>
          <a:prstGeom prst="rect">
            <a:avLst/>
          </a:prstGeom>
        </p:spPr>
      </p:pic>
      <p:sp>
        <p:nvSpPr>
          <p:cNvPr id="8" name="TextBox 7">
            <a:extLst>
              <a:ext uri="{FF2B5EF4-FFF2-40B4-BE49-F238E27FC236}">
                <a16:creationId xmlns:a16="http://schemas.microsoft.com/office/drawing/2014/main" id="{33381A55-E0B2-F64D-B68B-7715C7752345}"/>
              </a:ext>
            </a:extLst>
          </p:cNvPr>
          <p:cNvSpPr txBox="1"/>
          <p:nvPr/>
        </p:nvSpPr>
        <p:spPr>
          <a:xfrm>
            <a:off x="872483" y="0"/>
            <a:ext cx="5118266" cy="2554545"/>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How do you work to frame the disability discourse through </a:t>
            </a:r>
          </a:p>
          <a:p>
            <a:pPr algn="ctr"/>
            <a:r>
              <a:rPr lang="en-US" sz="4000" dirty="0">
                <a:solidFill>
                  <a:schemeClr val="accent3">
                    <a:lumMod val="10000"/>
                  </a:schemeClr>
                </a:solidFill>
                <a:highlight>
                  <a:srgbClr val="FFFF00"/>
                </a:highlight>
                <a:latin typeface="Gill Sans Nova Light" panose="020B0302020104020203" pitchFamily="34" charset="0"/>
              </a:rPr>
              <a:t>social media?</a:t>
            </a:r>
          </a:p>
        </p:txBody>
      </p:sp>
    </p:spTree>
    <p:extLst>
      <p:ext uri="{BB962C8B-B14F-4D97-AF65-F5344CB8AC3E}">
        <p14:creationId xmlns:p14="http://schemas.microsoft.com/office/powerpoint/2010/main" val="405191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A49D6B-60C4-4E0B-A036-095B4FC1D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F1017FF-1D71-4FAE-92F4-54B48B73D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BE6F3DE-BCA6-489A-ACAA-969D33E0B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Disability Rights Center - New Hampshire logo">
            <a:extLst>
              <a:ext uri="{FF2B5EF4-FFF2-40B4-BE49-F238E27FC236}">
                <a16:creationId xmlns:a16="http://schemas.microsoft.com/office/drawing/2014/main" id="{AF74E2C1-FEED-44FB-BD51-BE89F647B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724" y="1806900"/>
            <a:ext cx="3244199" cy="3244199"/>
          </a:xfrm>
          <a:prstGeom prst="rect">
            <a:avLst/>
          </a:prstGeom>
        </p:spPr>
      </p:pic>
      <p:pic>
        <p:nvPicPr>
          <p:cNvPr id="5" name="Picture 4" descr="Institute on Disability at UNH logo">
            <a:extLst>
              <a:ext uri="{FF2B5EF4-FFF2-40B4-BE49-F238E27FC236}">
                <a16:creationId xmlns:a16="http://schemas.microsoft.com/office/drawing/2014/main" id="{450D16A5-3F90-479F-93F1-82D719CB2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33" y="1806900"/>
            <a:ext cx="3244199" cy="3244199"/>
          </a:xfrm>
          <a:prstGeom prst="rect">
            <a:avLst/>
          </a:prstGeom>
        </p:spPr>
      </p:pic>
      <p:sp>
        <p:nvSpPr>
          <p:cNvPr id="6" name="TextBox 5">
            <a:extLst>
              <a:ext uri="{FF2B5EF4-FFF2-40B4-BE49-F238E27FC236}">
                <a16:creationId xmlns:a16="http://schemas.microsoft.com/office/drawing/2014/main" id="{F3A8CD87-5BC4-4A64-9924-24744E1696F6}"/>
              </a:ext>
            </a:extLst>
          </p:cNvPr>
          <p:cNvSpPr txBox="1"/>
          <p:nvPr/>
        </p:nvSpPr>
        <p:spPr>
          <a:xfrm>
            <a:off x="502923" y="2519680"/>
            <a:ext cx="3167325" cy="1200329"/>
          </a:xfrm>
          <a:prstGeom prst="rect">
            <a:avLst/>
          </a:prstGeom>
          <a:noFill/>
        </p:spPr>
        <p:txBody>
          <a:bodyPr wrap="square" rtlCol="0" anchor="t">
            <a:spAutoFit/>
          </a:bodyPr>
          <a:lstStyle/>
          <a:p>
            <a:r>
              <a:rPr lang="en-US" sz="3600" dirty="0">
                <a:latin typeface="Gill Sans Nova Light" panose="020B0302020104020203" pitchFamily="34" charset="0"/>
              </a:rPr>
              <a:t>Today’s event is co-hosted by:</a:t>
            </a:r>
          </a:p>
        </p:txBody>
      </p:sp>
      <p:sp>
        <p:nvSpPr>
          <p:cNvPr id="11" name="Star: 5 Points 10">
            <a:extLst>
              <a:ext uri="{FF2B5EF4-FFF2-40B4-BE49-F238E27FC236}">
                <a16:creationId xmlns:a16="http://schemas.microsoft.com/office/drawing/2014/main" id="{EEA6D974-07CE-4B2B-AB75-85100AFD4766}"/>
              </a:ext>
            </a:extLst>
          </p:cNvPr>
          <p:cNvSpPr/>
          <p:nvPr/>
        </p:nvSpPr>
        <p:spPr>
          <a:xfrm>
            <a:off x="1636679" y="1806900"/>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F2EA12FB-BAFB-4CD5-896C-3FC5CF700127}"/>
              </a:ext>
            </a:extLst>
          </p:cNvPr>
          <p:cNvSpPr/>
          <p:nvPr/>
        </p:nvSpPr>
        <p:spPr>
          <a:xfrm>
            <a:off x="1697853" y="4002417"/>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7827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2C156-C5C3-5344-9BA7-DA6CEC73B430}"/>
              </a:ext>
            </a:extLst>
          </p:cNvPr>
          <p:cNvSpPr txBox="1"/>
          <p:nvPr/>
        </p:nvSpPr>
        <p:spPr>
          <a:xfrm>
            <a:off x="-12453" y="226966"/>
            <a:ext cx="12077205" cy="707886"/>
          </a:xfrm>
          <a:prstGeom prst="rect">
            <a:avLst/>
          </a:prstGeom>
          <a:noFill/>
        </p:spPr>
        <p:txBody>
          <a:bodyPr wrap="square" rtlCol="0">
            <a:spAutoFit/>
          </a:bodyPr>
          <a:lstStyle/>
          <a:p>
            <a:pPr algn="ctr"/>
            <a:r>
              <a:rPr lang="en-US" sz="4000" dirty="0">
                <a:solidFill>
                  <a:schemeClr val="accent3">
                    <a:lumMod val="10000"/>
                  </a:schemeClr>
                </a:solidFill>
                <a:highlight>
                  <a:srgbClr val="FFFF00"/>
                </a:highlight>
                <a:latin typeface="Gill Sans Nova Light" panose="020B0302020104020203" pitchFamily="34" charset="0"/>
              </a:rPr>
              <a:t>What are your go-to resources?</a:t>
            </a:r>
          </a:p>
        </p:txBody>
      </p:sp>
      <p:pic>
        <p:nvPicPr>
          <p:cNvPr id="6" name="Picture 5" descr="A close up of street signs on a pole saying Media Internet Television Radio Magazines Newpapers&#10;&#10;">
            <a:extLst>
              <a:ext uri="{FF2B5EF4-FFF2-40B4-BE49-F238E27FC236}">
                <a16:creationId xmlns:a16="http://schemas.microsoft.com/office/drawing/2014/main" id="{9382D4BB-A570-E440-A4BE-0876A5252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0" y="1323390"/>
            <a:ext cx="6781800" cy="5007560"/>
          </a:xfrm>
          <a:prstGeom prst="rect">
            <a:avLst/>
          </a:prstGeom>
        </p:spPr>
      </p:pic>
    </p:spTree>
    <p:extLst>
      <p:ext uri="{BB962C8B-B14F-4D97-AF65-F5344CB8AC3E}">
        <p14:creationId xmlns:p14="http://schemas.microsoft.com/office/powerpoint/2010/main" val="455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4C318-15E7-44DC-95BB-A0553B13D4FC}"/>
              </a:ext>
            </a:extLst>
          </p:cNvPr>
          <p:cNvSpPr txBox="1"/>
          <p:nvPr/>
        </p:nvSpPr>
        <p:spPr>
          <a:xfrm>
            <a:off x="914400" y="-43275"/>
            <a:ext cx="8046720" cy="769441"/>
          </a:xfrm>
          <a:prstGeom prst="rect">
            <a:avLst/>
          </a:prstGeom>
          <a:noFill/>
        </p:spPr>
        <p:txBody>
          <a:bodyPr wrap="square" rtlCol="0">
            <a:spAutoFit/>
          </a:bodyPr>
          <a:lstStyle/>
          <a:p>
            <a:r>
              <a:rPr lang="en-US" sz="4400" dirty="0">
                <a:solidFill>
                  <a:schemeClr val="accent6">
                    <a:lumMod val="50000"/>
                  </a:schemeClr>
                </a:solidFill>
                <a:latin typeface="Gill Sans Nova Light" panose="020B0302020104020203" pitchFamily="34" charset="0"/>
              </a:rPr>
              <a:t>Resources</a:t>
            </a:r>
          </a:p>
        </p:txBody>
      </p:sp>
      <p:cxnSp>
        <p:nvCxnSpPr>
          <p:cNvPr id="7" name="Straight Connector 6">
            <a:extLst>
              <a:ext uri="{FF2B5EF4-FFF2-40B4-BE49-F238E27FC236}">
                <a16:creationId xmlns:a16="http://schemas.microsoft.com/office/drawing/2014/main" id="{1984F012-1133-4573-B868-B909DD26828C}"/>
              </a:ext>
              <a:ext uri="{C183D7F6-B498-43B3-948B-1728B52AA6E4}">
                <adec:decorative xmlns:adec="http://schemas.microsoft.com/office/drawing/2017/decorative" val="1"/>
              </a:ext>
            </a:extLst>
          </p:cNvPr>
          <p:cNvCxnSpPr>
            <a:cxnSpLocks/>
          </p:cNvCxnSpPr>
          <p:nvPr/>
        </p:nvCxnSpPr>
        <p:spPr>
          <a:xfrm>
            <a:off x="914400" y="654910"/>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94CE078-B34A-466B-AD7C-6355B76E4C7F}"/>
              </a:ext>
            </a:extLst>
          </p:cNvPr>
          <p:cNvSpPr txBox="1"/>
          <p:nvPr/>
        </p:nvSpPr>
        <p:spPr>
          <a:xfrm>
            <a:off x="914400" y="726166"/>
            <a:ext cx="9733280" cy="6186309"/>
          </a:xfrm>
          <a:prstGeom prst="rect">
            <a:avLst/>
          </a:prstGeom>
          <a:noFill/>
        </p:spPr>
        <p:txBody>
          <a:bodyPr wrap="square" rtlCol="0">
            <a:spAutoFit/>
          </a:bodyPr>
          <a:lstStyle/>
          <a:p>
            <a:r>
              <a:rPr lang="en-US" sz="2400" dirty="0">
                <a:solidFill>
                  <a:srgbClr val="002060"/>
                </a:solidFill>
              </a:rPr>
              <a:t>Imani Barbarin:</a:t>
            </a:r>
          </a:p>
          <a:p>
            <a:r>
              <a:rPr lang="en-US" sz="2400" dirty="0">
                <a:solidFill>
                  <a:schemeClr val="accent6">
                    <a:lumMod val="50000"/>
                  </a:schemeClr>
                </a:solidFill>
              </a:rPr>
              <a:t>CrutchesandSpice.com</a:t>
            </a:r>
          </a:p>
          <a:p>
            <a:r>
              <a:rPr lang="en-US" sz="2400" dirty="0">
                <a:solidFill>
                  <a:schemeClr val="accent6">
                    <a:lumMod val="50000"/>
                  </a:schemeClr>
                </a:solidFill>
              </a:rPr>
              <a:t>Twitter: @Imani_Barbarin</a:t>
            </a:r>
          </a:p>
          <a:p>
            <a:r>
              <a:rPr lang="en-US" sz="2400" dirty="0">
                <a:solidFill>
                  <a:schemeClr val="accent6">
                    <a:lumMod val="50000"/>
                  </a:schemeClr>
                </a:solidFill>
              </a:rPr>
              <a:t>Facebook: Facebook.com/CrutchesandSpice</a:t>
            </a:r>
          </a:p>
          <a:p>
            <a:r>
              <a:rPr lang="en-US" sz="2400" dirty="0">
                <a:solidFill>
                  <a:schemeClr val="accent6">
                    <a:lumMod val="50000"/>
                  </a:schemeClr>
                </a:solidFill>
              </a:rPr>
              <a:t>Instagram: @</a:t>
            </a:r>
            <a:r>
              <a:rPr lang="en-US" sz="2400" dirty="0" err="1">
                <a:solidFill>
                  <a:schemeClr val="accent6">
                    <a:lumMod val="50000"/>
                  </a:schemeClr>
                </a:solidFill>
              </a:rPr>
              <a:t>Crutches_and_Spice</a:t>
            </a:r>
            <a:endParaRPr lang="en-US" sz="2400" dirty="0">
              <a:solidFill>
                <a:schemeClr val="accent6">
                  <a:lumMod val="50000"/>
                </a:schemeClr>
              </a:solidFill>
            </a:endParaRPr>
          </a:p>
          <a:p>
            <a:endParaRPr lang="en-US" sz="2400" dirty="0">
              <a:solidFill>
                <a:schemeClr val="accent6">
                  <a:lumMod val="50000"/>
                </a:schemeClr>
              </a:solidFill>
            </a:endParaRPr>
          </a:p>
          <a:p>
            <a:r>
              <a:rPr lang="en-US" sz="2400" dirty="0">
                <a:solidFill>
                  <a:srgbClr val="002060"/>
                </a:solidFill>
              </a:rPr>
              <a:t>Emily Ladau:</a:t>
            </a:r>
          </a:p>
          <a:p>
            <a:r>
              <a:rPr lang="en-US" sz="2400" dirty="0">
                <a:solidFill>
                  <a:schemeClr val="accent6">
                    <a:lumMod val="50000"/>
                  </a:schemeClr>
                </a:solidFill>
              </a:rPr>
              <a:t>Wordsiwheelby.com</a:t>
            </a:r>
          </a:p>
          <a:p>
            <a:r>
              <a:rPr lang="en-US" sz="2400" dirty="0">
                <a:solidFill>
                  <a:schemeClr val="accent6">
                    <a:lumMod val="50000"/>
                  </a:schemeClr>
                </a:solidFill>
              </a:rPr>
              <a:t>Twitter: @</a:t>
            </a:r>
            <a:r>
              <a:rPr lang="en-US" sz="2400" dirty="0" err="1">
                <a:solidFill>
                  <a:schemeClr val="accent6">
                    <a:lumMod val="50000"/>
                  </a:schemeClr>
                </a:solidFill>
              </a:rPr>
              <a:t>emily_ladau</a:t>
            </a:r>
            <a:endParaRPr lang="en-US" sz="2400" dirty="0">
              <a:solidFill>
                <a:schemeClr val="accent6">
                  <a:lumMod val="50000"/>
                </a:schemeClr>
              </a:solidFill>
            </a:endParaRPr>
          </a:p>
          <a:p>
            <a:r>
              <a:rPr lang="en-US" sz="2400" dirty="0">
                <a:solidFill>
                  <a:schemeClr val="accent6">
                    <a:lumMod val="50000"/>
                  </a:schemeClr>
                </a:solidFill>
              </a:rPr>
              <a:t>Instagram: @Emlad729</a:t>
            </a:r>
          </a:p>
          <a:p>
            <a:endParaRPr lang="en-US" sz="2400" dirty="0">
              <a:solidFill>
                <a:schemeClr val="accent6">
                  <a:lumMod val="50000"/>
                </a:schemeClr>
              </a:solidFill>
            </a:endParaRPr>
          </a:p>
          <a:p>
            <a:r>
              <a:rPr lang="en-US" sz="2400" dirty="0">
                <a:solidFill>
                  <a:srgbClr val="002060"/>
                </a:solidFill>
              </a:rPr>
              <a:t>Andrew Pulrang:</a:t>
            </a:r>
          </a:p>
          <a:p>
            <a:r>
              <a:rPr lang="en-US" sz="2400" dirty="0">
                <a:solidFill>
                  <a:schemeClr val="accent6">
                    <a:lumMod val="50000"/>
                  </a:schemeClr>
                </a:solidFill>
              </a:rPr>
              <a:t>Disabilitythinking.com</a:t>
            </a:r>
          </a:p>
          <a:p>
            <a:r>
              <a:rPr lang="en-US" sz="2400" dirty="0">
                <a:solidFill>
                  <a:schemeClr val="accent6">
                    <a:lumMod val="50000"/>
                  </a:schemeClr>
                </a:solidFill>
              </a:rPr>
              <a:t>Twitter: @</a:t>
            </a:r>
            <a:r>
              <a:rPr lang="en-US" sz="2400" dirty="0" err="1">
                <a:solidFill>
                  <a:schemeClr val="accent6">
                    <a:lumMod val="50000"/>
                  </a:schemeClr>
                </a:solidFill>
              </a:rPr>
              <a:t>AndrewPulrang</a:t>
            </a:r>
            <a:r>
              <a:rPr lang="en-US" sz="2400" dirty="0">
                <a:solidFill>
                  <a:schemeClr val="accent6">
                    <a:lumMod val="50000"/>
                  </a:schemeClr>
                </a:solidFill>
              </a:rPr>
              <a:t>  </a:t>
            </a:r>
          </a:p>
          <a:p>
            <a:r>
              <a:rPr lang="en-US" sz="2400" dirty="0">
                <a:solidFill>
                  <a:schemeClr val="accent6">
                    <a:lumMod val="50000"/>
                  </a:schemeClr>
                </a:solidFill>
              </a:rPr>
              <a:t>Instagram: @</a:t>
            </a:r>
            <a:r>
              <a:rPr lang="en-US" sz="2400" dirty="0" err="1">
                <a:solidFill>
                  <a:schemeClr val="accent6">
                    <a:lumMod val="50000"/>
                  </a:schemeClr>
                </a:solidFill>
              </a:rPr>
              <a:t>Apulrang</a:t>
            </a:r>
            <a:endParaRPr lang="en-US" sz="2400" dirty="0">
              <a:solidFill>
                <a:schemeClr val="accent6">
                  <a:lumMod val="50000"/>
                </a:schemeClr>
              </a:solidFill>
            </a:endParaRPr>
          </a:p>
          <a:p>
            <a:endParaRPr lang="en-US" dirty="0">
              <a:solidFill>
                <a:schemeClr val="accent6">
                  <a:lumMod val="50000"/>
                </a:schemeClr>
              </a:solidFill>
            </a:endParaRPr>
          </a:p>
          <a:p>
            <a:endParaRPr lang="en-US" dirty="0">
              <a:solidFill>
                <a:schemeClr val="accent6">
                  <a:lumMod val="50000"/>
                </a:schemeClr>
              </a:solidFill>
            </a:endParaRPr>
          </a:p>
        </p:txBody>
      </p:sp>
      <p:pic>
        <p:nvPicPr>
          <p:cNvPr id="8" name="Picture 7" descr="ADA 30 logo">
            <a:extLst>
              <a:ext uri="{FF2B5EF4-FFF2-40B4-BE49-F238E27FC236}">
                <a16:creationId xmlns:a16="http://schemas.microsoft.com/office/drawing/2014/main" id="{C6E7C00D-0428-46F9-AD8B-081AB5826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251" y="5389880"/>
            <a:ext cx="1086697" cy="767080"/>
          </a:xfrm>
          <a:prstGeom prst="rect">
            <a:avLst/>
          </a:prstGeom>
        </p:spPr>
      </p:pic>
    </p:spTree>
    <p:extLst>
      <p:ext uri="{BB962C8B-B14F-4D97-AF65-F5344CB8AC3E}">
        <p14:creationId xmlns:p14="http://schemas.microsoft.com/office/powerpoint/2010/main" val="2805423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72E52C-67F4-485A-9A37-1588D86B4EBC}"/>
              </a:ext>
            </a:extLst>
          </p:cNvPr>
          <p:cNvSpPr txBox="1"/>
          <p:nvPr/>
        </p:nvSpPr>
        <p:spPr>
          <a:xfrm>
            <a:off x="853440" y="670560"/>
            <a:ext cx="7274560" cy="769441"/>
          </a:xfrm>
          <a:prstGeom prst="rect">
            <a:avLst/>
          </a:prstGeom>
          <a:noFill/>
        </p:spPr>
        <p:txBody>
          <a:bodyPr wrap="square" rtlCol="0">
            <a:spAutoFit/>
          </a:bodyPr>
          <a:lstStyle/>
          <a:p>
            <a:r>
              <a:rPr lang="en-US" sz="4400" dirty="0">
                <a:solidFill>
                  <a:schemeClr val="accent6">
                    <a:lumMod val="50000"/>
                  </a:schemeClr>
                </a:solidFill>
                <a:latin typeface="Gill Sans Nova Light" panose="020B0302020104020203" pitchFamily="34" charset="0"/>
              </a:rPr>
              <a:t>Resources, cont’d.</a:t>
            </a:r>
          </a:p>
        </p:txBody>
      </p:sp>
      <p:cxnSp>
        <p:nvCxnSpPr>
          <p:cNvPr id="7" name="Straight Connector 6">
            <a:extLst>
              <a:ext uri="{FF2B5EF4-FFF2-40B4-BE49-F238E27FC236}">
                <a16:creationId xmlns:a16="http://schemas.microsoft.com/office/drawing/2014/main" id="{A017BB9C-6B9C-47C9-8E35-0FFE4BCD8DEE}"/>
              </a:ext>
              <a:ext uri="{C183D7F6-B498-43B3-948B-1728B52AA6E4}">
                <adec:decorative xmlns:adec="http://schemas.microsoft.com/office/drawing/2017/decorative" val="1"/>
              </a:ext>
            </a:extLst>
          </p:cNvPr>
          <p:cNvCxnSpPr>
            <a:cxnSpLocks/>
          </p:cNvCxnSpPr>
          <p:nvPr/>
        </p:nvCxnSpPr>
        <p:spPr>
          <a:xfrm>
            <a:off x="914400" y="1436223"/>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descr="Disability Rights Center NH logo">
            <a:extLst>
              <a:ext uri="{FF2B5EF4-FFF2-40B4-BE49-F238E27FC236}">
                <a16:creationId xmlns:a16="http://schemas.microsoft.com/office/drawing/2014/main" id="{6B9E8224-33C7-4CE3-8C4A-953BDCBCD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 y="1801315"/>
            <a:ext cx="1645603" cy="1645603"/>
          </a:xfrm>
          <a:prstGeom prst="rect">
            <a:avLst/>
          </a:prstGeom>
        </p:spPr>
      </p:pic>
      <p:pic>
        <p:nvPicPr>
          <p:cNvPr id="9" name="Picture 8" descr="Institute on Disability at UNH logo">
            <a:extLst>
              <a:ext uri="{FF2B5EF4-FFF2-40B4-BE49-F238E27FC236}">
                <a16:creationId xmlns:a16="http://schemas.microsoft.com/office/drawing/2014/main" id="{BD28BF82-6A1E-41E5-B75E-EC847D592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401" y="3822214"/>
            <a:ext cx="1645603" cy="1645603"/>
          </a:xfrm>
          <a:prstGeom prst="rect">
            <a:avLst/>
          </a:prstGeom>
        </p:spPr>
      </p:pic>
      <p:sp>
        <p:nvSpPr>
          <p:cNvPr id="10" name="TextBox 9">
            <a:extLst>
              <a:ext uri="{FF2B5EF4-FFF2-40B4-BE49-F238E27FC236}">
                <a16:creationId xmlns:a16="http://schemas.microsoft.com/office/drawing/2014/main" id="{976F4A8D-57AC-4EEC-9DF3-533DF3386A4A}"/>
              </a:ext>
            </a:extLst>
          </p:cNvPr>
          <p:cNvSpPr txBox="1"/>
          <p:nvPr/>
        </p:nvSpPr>
        <p:spPr>
          <a:xfrm>
            <a:off x="3149600" y="1885431"/>
            <a:ext cx="4319979" cy="954107"/>
          </a:xfrm>
          <a:prstGeom prst="rect">
            <a:avLst/>
          </a:prstGeom>
          <a:noFill/>
        </p:spPr>
        <p:txBody>
          <a:bodyPr wrap="square" rtlCol="0">
            <a:spAutoFit/>
          </a:bodyPr>
          <a:lstStyle/>
          <a:p>
            <a:r>
              <a:rPr lang="en-US" sz="2800" dirty="0">
                <a:solidFill>
                  <a:srgbClr val="002060"/>
                </a:solidFill>
              </a:rPr>
              <a:t>Disability Rights Center – NH</a:t>
            </a:r>
          </a:p>
          <a:p>
            <a:r>
              <a:rPr lang="en-US" sz="2800" dirty="0">
                <a:solidFill>
                  <a:srgbClr val="002060"/>
                </a:solidFill>
              </a:rPr>
              <a:t>drcnh.org</a:t>
            </a:r>
          </a:p>
        </p:txBody>
      </p:sp>
      <p:sp>
        <p:nvSpPr>
          <p:cNvPr id="11" name="TextBox 10">
            <a:extLst>
              <a:ext uri="{FF2B5EF4-FFF2-40B4-BE49-F238E27FC236}">
                <a16:creationId xmlns:a16="http://schemas.microsoft.com/office/drawing/2014/main" id="{9D870EC3-7C3B-4AC3-BE51-98D398BA5F52}"/>
              </a:ext>
            </a:extLst>
          </p:cNvPr>
          <p:cNvSpPr txBox="1"/>
          <p:nvPr/>
        </p:nvSpPr>
        <p:spPr>
          <a:xfrm>
            <a:off x="3149600" y="4409440"/>
            <a:ext cx="4693920" cy="954107"/>
          </a:xfrm>
          <a:prstGeom prst="rect">
            <a:avLst/>
          </a:prstGeom>
          <a:noFill/>
        </p:spPr>
        <p:txBody>
          <a:bodyPr wrap="square" rtlCol="0">
            <a:spAutoFit/>
          </a:bodyPr>
          <a:lstStyle/>
          <a:p>
            <a:r>
              <a:rPr lang="en-US" sz="2800" dirty="0">
                <a:solidFill>
                  <a:srgbClr val="002060"/>
                </a:solidFill>
              </a:rPr>
              <a:t>Institute on Disability – UNH</a:t>
            </a:r>
          </a:p>
          <a:p>
            <a:r>
              <a:rPr lang="en-US" sz="2800" dirty="0">
                <a:solidFill>
                  <a:srgbClr val="002060"/>
                </a:solidFill>
              </a:rPr>
              <a:t>iod.unh.edu</a:t>
            </a:r>
          </a:p>
        </p:txBody>
      </p:sp>
      <p:pic>
        <p:nvPicPr>
          <p:cNvPr id="4" name="Picture 3" descr="The cover of &quot;Road Map for Inclusion: Changing the Face of Disability in Media.&quot;">
            <a:extLst>
              <a:ext uri="{FF2B5EF4-FFF2-40B4-BE49-F238E27FC236}">
                <a16:creationId xmlns:a16="http://schemas.microsoft.com/office/drawing/2014/main" id="{2EC36823-9890-524A-8A06-0A124715AB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7596" y="1052824"/>
            <a:ext cx="3296482" cy="4404638"/>
          </a:xfrm>
          <a:prstGeom prst="rect">
            <a:avLst/>
          </a:prstGeom>
        </p:spPr>
      </p:pic>
      <p:sp>
        <p:nvSpPr>
          <p:cNvPr id="5" name="TextBox 4">
            <a:extLst>
              <a:ext uri="{FF2B5EF4-FFF2-40B4-BE49-F238E27FC236}">
                <a16:creationId xmlns:a16="http://schemas.microsoft.com/office/drawing/2014/main" id="{E581C805-92F9-7047-AAF1-B0596A67B88C}"/>
              </a:ext>
            </a:extLst>
          </p:cNvPr>
          <p:cNvSpPr txBox="1"/>
          <p:nvPr/>
        </p:nvSpPr>
        <p:spPr>
          <a:xfrm>
            <a:off x="8644096" y="5626100"/>
            <a:ext cx="3296482" cy="461665"/>
          </a:xfrm>
          <a:prstGeom prst="rect">
            <a:avLst/>
          </a:prstGeom>
          <a:noFill/>
        </p:spPr>
        <p:txBody>
          <a:bodyPr wrap="square" rtlCol="0">
            <a:spAutoFit/>
          </a:bodyPr>
          <a:lstStyle/>
          <a:p>
            <a:r>
              <a:rPr lang="en-US" sz="2400" dirty="0" err="1">
                <a:solidFill>
                  <a:schemeClr val="accent3">
                    <a:lumMod val="10000"/>
                  </a:schemeClr>
                </a:solidFill>
              </a:rPr>
              <a:t>Fordfoundation.org</a:t>
            </a:r>
            <a:r>
              <a:rPr lang="en-US" sz="2400" dirty="0">
                <a:solidFill>
                  <a:schemeClr val="accent3">
                    <a:lumMod val="10000"/>
                  </a:schemeClr>
                </a:solidFill>
              </a:rPr>
              <a:t> </a:t>
            </a:r>
          </a:p>
        </p:txBody>
      </p:sp>
    </p:spTree>
    <p:extLst>
      <p:ext uri="{BB962C8B-B14F-4D97-AF65-F5344CB8AC3E}">
        <p14:creationId xmlns:p14="http://schemas.microsoft.com/office/powerpoint/2010/main" val="1633613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9F93-4FF8-46F7-A761-B473133FA07B}"/>
              </a:ext>
            </a:extLst>
          </p:cNvPr>
          <p:cNvSpPr txBox="1">
            <a:spLocks noGrp="1"/>
          </p:cNvSpPr>
          <p:nvPr>
            <p:ph type="title"/>
          </p:nvPr>
        </p:nvSpPr>
        <p:spPr>
          <a:xfrm>
            <a:off x="1265081" y="382428"/>
            <a:ext cx="45406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sz="4000" dirty="0">
                <a:solidFill>
                  <a:schemeClr val="tx1"/>
                </a:solidFill>
                <a:latin typeface="Gill Sans Std Light" panose="020B0302020104020203" pitchFamily="34" charset="0"/>
                <a:ea typeface="+mn-ea"/>
                <a:cs typeface="+mn-cs"/>
              </a:rPr>
              <a:t>Captions</a:t>
            </a:r>
            <a:endParaRPr lang="en-US" sz="2800" dirty="0">
              <a:solidFill>
                <a:schemeClr val="tx1"/>
              </a:solidFill>
              <a:latin typeface="+mn-lt"/>
              <a:ea typeface="+mn-ea"/>
              <a:cs typeface="+mn-cs"/>
            </a:endParaRPr>
          </a:p>
        </p:txBody>
      </p:sp>
      <p:sp>
        <p:nvSpPr>
          <p:cNvPr id="3074" name="Rectangle 2"/>
          <p:cNvSpPr>
            <a:spLocks noGrp="1" noChangeArrowheads="1"/>
          </p:cNvSpPr>
          <p:nvPr>
            <p:ph idx="1"/>
          </p:nvPr>
        </p:nvSpPr>
        <p:spPr>
          <a:xfrm>
            <a:off x="380010" y="1053559"/>
            <a:ext cx="11519065" cy="5123721"/>
          </a:xfrm>
        </p:spPr>
        <p:txBody>
          <a:bodyPr vert="horz" lIns="91440" tIns="45720" rIns="91440" bIns="45720" rtlCol="0" anchor="t">
            <a:normAutofit lnSpcReduction="10000"/>
          </a:bodyPr>
          <a:lstStyle/>
          <a:p>
            <a:pPr marL="0" indent="0" algn="ctr">
              <a:spcBef>
                <a:spcPts val="1800"/>
              </a:spcBef>
              <a:buClr>
                <a:schemeClr val="accent6">
                  <a:lumMod val="50000"/>
                </a:schemeClr>
              </a:buClr>
              <a:buNone/>
            </a:pPr>
            <a:r>
              <a:rPr lang="en-US" sz="2400" dirty="0">
                <a:solidFill>
                  <a:schemeClr val="accent6">
                    <a:lumMod val="50000"/>
                  </a:schemeClr>
                </a:solidFill>
                <a:latin typeface="Gill Sans Nova Light" panose="020B0302020104020203" pitchFamily="34" charset="0"/>
              </a:rPr>
              <a:t>We will provide captions during the entire webinar.</a:t>
            </a:r>
          </a:p>
          <a:p>
            <a:pPr marL="0" indent="0" algn="ctr">
              <a:lnSpc>
                <a:spcPct val="120000"/>
              </a:lnSpc>
              <a:spcBef>
                <a:spcPts val="1800"/>
              </a:spcBef>
              <a:buClr>
                <a:schemeClr val="accent6">
                  <a:lumMod val="50000"/>
                </a:schemeClr>
              </a:buClr>
              <a:buNone/>
            </a:pPr>
            <a:r>
              <a:rPr lang="en-US" sz="2400" dirty="0">
                <a:solidFill>
                  <a:schemeClr val="accent6">
                    <a:lumMod val="50000"/>
                  </a:schemeClr>
                </a:solidFill>
                <a:latin typeface="Gill Sans Nova Light"/>
              </a:rPr>
              <a:t>To turn on captions, click "</a:t>
            </a:r>
            <a:r>
              <a:rPr lang="en-US" sz="2400" b="1" dirty="0">
                <a:solidFill>
                  <a:schemeClr val="accent6">
                    <a:lumMod val="50000"/>
                  </a:schemeClr>
                </a:solidFill>
                <a:latin typeface="Gill Sans Nova Light"/>
              </a:rPr>
              <a:t>Closed Caption"</a:t>
            </a:r>
            <a:r>
              <a:rPr lang="en-US" sz="2400" dirty="0">
                <a:solidFill>
                  <a:schemeClr val="accent6">
                    <a:lumMod val="50000"/>
                  </a:schemeClr>
                </a:solidFill>
                <a:latin typeface="Gill Sans Nova Light"/>
              </a:rPr>
              <a:t> in your meeting controls, and choose either “</a:t>
            </a:r>
            <a:r>
              <a:rPr lang="en-US" sz="2400" b="1" dirty="0">
                <a:solidFill>
                  <a:schemeClr val="accent6">
                    <a:lumMod val="50000"/>
                  </a:schemeClr>
                </a:solidFill>
                <a:latin typeface="Gill Sans Nova Light"/>
              </a:rPr>
              <a:t>Show Subtitles</a:t>
            </a:r>
            <a:r>
              <a:rPr lang="en-US" sz="2400" dirty="0">
                <a:solidFill>
                  <a:schemeClr val="accent6">
                    <a:lumMod val="50000"/>
                  </a:schemeClr>
                </a:solidFill>
                <a:latin typeface="Gill Sans Nova Light"/>
              </a:rPr>
              <a:t>” or “</a:t>
            </a:r>
            <a:r>
              <a:rPr lang="en-US" sz="2400" b="1" dirty="0">
                <a:solidFill>
                  <a:schemeClr val="accent6">
                    <a:lumMod val="50000"/>
                  </a:schemeClr>
                </a:solidFill>
                <a:latin typeface="Gill Sans Nova Light"/>
              </a:rPr>
              <a:t>View Full Transcript</a:t>
            </a:r>
            <a:r>
              <a:rPr lang="en-US" sz="2400" dirty="0">
                <a:solidFill>
                  <a:schemeClr val="accent6">
                    <a:lumMod val="50000"/>
                  </a:schemeClr>
                </a:solidFill>
                <a:latin typeface="Gill Sans Nova Light"/>
              </a:rPr>
              <a:t>” to select the view that works best for you.</a:t>
            </a:r>
            <a:r>
              <a:rPr lang="en-US" sz="2400" dirty="0">
                <a:solidFill>
                  <a:schemeClr val="accent6">
                    <a:lumMod val="50000"/>
                  </a:schemeClr>
                </a:solidFill>
                <a:latin typeface="Gill Sans Nova Light"/>
                <a:ea typeface="+mn-lt"/>
                <a:cs typeface="+mn-lt"/>
              </a:rPr>
              <a:t> </a:t>
            </a:r>
          </a:p>
          <a:p>
            <a:pPr>
              <a:spcBef>
                <a:spcPts val="1800"/>
              </a:spcBef>
              <a:buClr>
                <a:schemeClr val="accent6">
                  <a:lumMod val="50000"/>
                </a:schemeClr>
              </a:buClr>
              <a:buFont typeface="Arial" panose="020B0604020202020204" pitchFamily="34" charset="0"/>
              <a:buChar char="•"/>
            </a:pPr>
            <a:endParaRPr lang="en-US" sz="2400" dirty="0">
              <a:solidFill>
                <a:schemeClr val="accent6">
                  <a:lumMod val="50000"/>
                </a:schemeClr>
              </a:solidFill>
              <a:latin typeface="Gill Sans Nova Light"/>
              <a:ea typeface="+mn-lt"/>
              <a:cs typeface="+mn-lt"/>
            </a:endParaRPr>
          </a:p>
          <a:p>
            <a:pPr marL="0" indent="0" algn="ctr">
              <a:spcBef>
                <a:spcPts val="1800"/>
              </a:spcBef>
              <a:buClr>
                <a:schemeClr val="accent6">
                  <a:lumMod val="50000"/>
                </a:schemeClr>
              </a:buClr>
              <a:buNone/>
            </a:pPr>
            <a:endParaRPr lang="en-US" sz="2400" dirty="0">
              <a:solidFill>
                <a:schemeClr val="accent6">
                  <a:lumMod val="50000"/>
                </a:schemeClr>
              </a:solidFill>
              <a:latin typeface="Gill Sans Nova Light"/>
              <a:ea typeface="+mn-lt"/>
              <a:cs typeface="+mn-lt"/>
            </a:endParaRPr>
          </a:p>
          <a:p>
            <a:pPr marL="0" indent="0" algn="ctr">
              <a:spcBef>
                <a:spcPts val="1800"/>
              </a:spcBef>
              <a:buClr>
                <a:schemeClr val="accent6">
                  <a:lumMod val="50000"/>
                </a:schemeClr>
              </a:buClr>
              <a:buNone/>
            </a:pPr>
            <a:r>
              <a:rPr lang="en-US" sz="2400" dirty="0">
                <a:solidFill>
                  <a:schemeClr val="accent6">
                    <a:lumMod val="50000"/>
                  </a:schemeClr>
                </a:solidFill>
                <a:latin typeface="Gill Sans Nova Light"/>
                <a:ea typeface="+mn-lt"/>
                <a:cs typeface="+mn-lt"/>
              </a:rPr>
              <a:t>Download the PowerPoint featured in today’s webinar, which contains alt text for images</a:t>
            </a:r>
          </a:p>
          <a:p>
            <a:pPr marL="0" indent="0" algn="ctr">
              <a:spcBef>
                <a:spcPts val="1800"/>
              </a:spcBef>
              <a:buClr>
                <a:schemeClr val="accent6">
                  <a:lumMod val="50000"/>
                </a:schemeClr>
              </a:buClr>
              <a:buNone/>
            </a:pPr>
            <a:r>
              <a:rPr lang="en-US" sz="2400" dirty="0">
                <a:solidFill>
                  <a:schemeClr val="accent6">
                    <a:lumMod val="50000"/>
                  </a:schemeClr>
                </a:solidFill>
                <a:latin typeface="Gill Sans Nova Light"/>
                <a:ea typeface="+mn-lt"/>
                <a:cs typeface="+mn-lt"/>
              </a:rPr>
              <a:t>https://</a:t>
            </a:r>
            <a:r>
              <a:rPr lang="en-US" sz="2400" dirty="0" err="1">
                <a:solidFill>
                  <a:schemeClr val="accent6">
                    <a:lumMod val="50000"/>
                  </a:schemeClr>
                </a:solidFill>
                <a:latin typeface="Gill Sans Nova Light"/>
                <a:ea typeface="+mn-lt"/>
                <a:cs typeface="+mn-lt"/>
              </a:rPr>
              <a:t>tinyurl.com</a:t>
            </a:r>
            <a:r>
              <a:rPr lang="en-US" sz="2400" dirty="0">
                <a:solidFill>
                  <a:schemeClr val="accent6">
                    <a:lumMod val="50000"/>
                  </a:schemeClr>
                </a:solidFill>
                <a:latin typeface="Gill Sans Nova Light"/>
                <a:ea typeface="+mn-lt"/>
                <a:cs typeface="+mn-lt"/>
              </a:rPr>
              <a:t>/</a:t>
            </a:r>
            <a:r>
              <a:rPr lang="en-US" sz="2400" dirty="0" err="1">
                <a:solidFill>
                  <a:schemeClr val="accent6">
                    <a:lumMod val="50000"/>
                  </a:schemeClr>
                </a:solidFill>
                <a:latin typeface="Gill Sans Nova Light"/>
                <a:ea typeface="+mn-lt"/>
                <a:cs typeface="+mn-lt"/>
              </a:rPr>
              <a:t>DisabilityAndMedia</a:t>
            </a:r>
            <a:r>
              <a:rPr lang="en-US" sz="2400" dirty="0">
                <a:solidFill>
                  <a:schemeClr val="accent6">
                    <a:lumMod val="50000"/>
                  </a:schemeClr>
                </a:solidFill>
                <a:latin typeface="Gill Sans Nova Light"/>
                <a:ea typeface="+mn-lt"/>
                <a:cs typeface="+mn-lt"/>
              </a:rPr>
              <a:t> </a:t>
            </a:r>
          </a:p>
          <a:p>
            <a:pPr marL="0" indent="0" algn="ctr">
              <a:spcBef>
                <a:spcPts val="1800"/>
              </a:spcBef>
              <a:buClr>
                <a:schemeClr val="accent6">
                  <a:lumMod val="50000"/>
                </a:schemeClr>
              </a:buClr>
              <a:buNone/>
            </a:pPr>
            <a:r>
              <a:rPr lang="en-US" sz="2400" dirty="0">
                <a:solidFill>
                  <a:schemeClr val="accent6">
                    <a:lumMod val="50000"/>
                  </a:schemeClr>
                </a:solidFill>
                <a:latin typeface="Gill Sans Nova Light"/>
                <a:ea typeface="+mn-lt"/>
                <a:cs typeface="+mn-lt"/>
              </a:rPr>
              <a:t>Live captioning and ASL interpreting supported by the</a:t>
            </a:r>
          </a:p>
          <a:p>
            <a:pPr marL="0" indent="0" algn="ctr">
              <a:spcBef>
                <a:spcPts val="1800"/>
              </a:spcBef>
              <a:buClr>
                <a:schemeClr val="accent6">
                  <a:lumMod val="50000"/>
                </a:schemeClr>
              </a:buClr>
              <a:buNone/>
            </a:pPr>
            <a:r>
              <a:rPr lang="en-US" sz="3200" b="1" dirty="0">
                <a:solidFill>
                  <a:srgbClr val="002060"/>
                </a:solidFill>
                <a:latin typeface="Gill Sans Nova Light" panose="020B0302020104020203" pitchFamily="34" charset="0"/>
              </a:rPr>
              <a:t>NH Bar Foundation Advancement of Justice Fund</a:t>
            </a:r>
          </a:p>
        </p:txBody>
      </p:sp>
      <p:pic>
        <p:nvPicPr>
          <p:cNvPr id="7" name="Picture 6" descr="Screen shot of the closed caption button in zoom">
            <a:extLst>
              <a:ext uri="{FF2B5EF4-FFF2-40B4-BE49-F238E27FC236}">
                <a16:creationId xmlns:a16="http://schemas.microsoft.com/office/drawing/2014/main" id="{D89E0E7B-69C7-4A95-9066-B5CE8BA1DCA9}"/>
              </a:ext>
            </a:extLst>
          </p:cNvPr>
          <p:cNvPicPr>
            <a:picLocks noChangeAspect="1"/>
          </p:cNvPicPr>
          <p:nvPr/>
        </p:nvPicPr>
        <p:blipFill rotWithShape="1">
          <a:blip r:embed="rId3">
            <a:extLst>
              <a:ext uri="{28A0092B-C50C-407E-A947-70E740481C1C}">
                <a14:useLocalDpi xmlns:a14="http://schemas.microsoft.com/office/drawing/2010/main" val="0"/>
              </a:ext>
            </a:extLst>
          </a:blip>
          <a:srcRect t="64602"/>
          <a:stretch/>
        </p:blipFill>
        <p:spPr>
          <a:xfrm>
            <a:off x="2629740" y="2803108"/>
            <a:ext cx="6746968" cy="828437"/>
          </a:xfrm>
          <a:prstGeom prst="rect">
            <a:avLst/>
          </a:prstGeom>
        </p:spPr>
      </p:pic>
      <p:sp>
        <p:nvSpPr>
          <p:cNvPr id="3" name="Star: 5 Points 2">
            <a:extLst>
              <a:ext uri="{FF2B5EF4-FFF2-40B4-BE49-F238E27FC236}">
                <a16:creationId xmlns:a16="http://schemas.microsoft.com/office/drawing/2014/main" id="{D16A05DC-7EBF-43D6-AE77-AEA985D912B9}"/>
              </a:ext>
            </a:extLst>
          </p:cNvPr>
          <p:cNvSpPr/>
          <p:nvPr/>
        </p:nvSpPr>
        <p:spPr>
          <a:xfrm>
            <a:off x="868810" y="382428"/>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7FF75A3A-FF1A-4272-8D03-A6708777D8B9}"/>
              </a:ext>
            </a:extLst>
          </p:cNvPr>
          <p:cNvSpPr/>
          <p:nvPr/>
        </p:nvSpPr>
        <p:spPr>
          <a:xfrm>
            <a:off x="2629740" y="382428"/>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5EC50DA8-E6E5-41C9-A25E-47A6D9DA9DD6}"/>
              </a:ext>
            </a:extLst>
          </p:cNvPr>
          <p:cNvSpPr/>
          <p:nvPr/>
        </p:nvSpPr>
        <p:spPr>
          <a:xfrm>
            <a:off x="4524273" y="382428"/>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CC2C3853-706A-478F-BF12-8E4C90CE68AD}"/>
              </a:ext>
            </a:extLst>
          </p:cNvPr>
          <p:cNvSpPr/>
          <p:nvPr/>
        </p:nvSpPr>
        <p:spPr>
          <a:xfrm>
            <a:off x="6523374" y="382428"/>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a:extLst>
              <a:ext uri="{FF2B5EF4-FFF2-40B4-BE49-F238E27FC236}">
                <a16:creationId xmlns:a16="http://schemas.microsoft.com/office/drawing/2014/main" id="{251FD4FE-75F8-46A8-A685-F0B93C25A650}"/>
              </a:ext>
            </a:extLst>
          </p:cNvPr>
          <p:cNvSpPr/>
          <p:nvPr/>
        </p:nvSpPr>
        <p:spPr>
          <a:xfrm>
            <a:off x="8379114" y="382428"/>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15076B1A-D694-4514-B436-1A3B5CB2D87C}"/>
              </a:ext>
            </a:extLst>
          </p:cNvPr>
          <p:cNvSpPr/>
          <p:nvPr/>
        </p:nvSpPr>
        <p:spPr>
          <a:xfrm>
            <a:off x="10538187" y="382428"/>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0148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9F93-4FF8-46F7-A761-B473133FA07B}"/>
              </a:ext>
            </a:extLst>
          </p:cNvPr>
          <p:cNvSpPr txBox="1">
            <a:spLocks noGrp="1"/>
          </p:cNvSpPr>
          <p:nvPr>
            <p:ph type="title"/>
          </p:nvPr>
        </p:nvSpPr>
        <p:spPr>
          <a:xfrm>
            <a:off x="522515" y="168288"/>
            <a:ext cx="6465050" cy="6201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sz="4000" dirty="0">
                <a:solidFill>
                  <a:schemeClr val="accent6">
                    <a:lumMod val="50000"/>
                  </a:schemeClr>
                </a:solidFill>
                <a:latin typeface="Gill Sans Nova Light" panose="020B0302020104020203" pitchFamily="34" charset="0"/>
                <a:ea typeface="+mn-ea"/>
                <a:cs typeface="+mn-cs"/>
              </a:rPr>
              <a:t>Dan Habib, moderator</a:t>
            </a:r>
            <a:endParaRPr lang="en-US" sz="2800" dirty="0">
              <a:solidFill>
                <a:schemeClr val="accent6">
                  <a:lumMod val="50000"/>
                </a:schemeClr>
              </a:solidFill>
              <a:latin typeface="Gill Sans Nova Light" panose="020B0302020104020203" pitchFamily="34" charset="0"/>
              <a:ea typeface="+mn-ea"/>
              <a:cs typeface="+mn-cs"/>
            </a:endParaRPr>
          </a:p>
        </p:txBody>
      </p:sp>
      <p:sp>
        <p:nvSpPr>
          <p:cNvPr id="3074" name="Rectangle 2"/>
          <p:cNvSpPr>
            <a:spLocks noGrp="1" noChangeArrowheads="1"/>
          </p:cNvSpPr>
          <p:nvPr>
            <p:ph idx="1"/>
          </p:nvPr>
        </p:nvSpPr>
        <p:spPr>
          <a:xfrm>
            <a:off x="522515" y="1064266"/>
            <a:ext cx="5143358" cy="5246962"/>
          </a:xfrm>
        </p:spPr>
        <p:txBody>
          <a:bodyPr vert="horz" lIns="91440" tIns="45720" rIns="91440" bIns="45720" rtlCol="0" anchor="t">
            <a:normAutofit fontScale="25000" lnSpcReduction="20000"/>
          </a:bodyPr>
          <a:lstStyle/>
          <a:p>
            <a:pPr marL="0" indent="0">
              <a:lnSpc>
                <a:spcPct val="120000"/>
              </a:lnSpc>
              <a:buNone/>
            </a:pPr>
            <a:r>
              <a:rPr lang="en-US" altLang="en-US" sz="7200" dirty="0">
                <a:solidFill>
                  <a:schemeClr val="accent6">
                    <a:lumMod val="50000"/>
                  </a:schemeClr>
                </a:solidFill>
              </a:rPr>
              <a:t>Director and producer of:</a:t>
            </a:r>
            <a:endParaRPr lang="en-US" sz="7200" dirty="0">
              <a:solidFill>
                <a:schemeClr val="accent6">
                  <a:lumMod val="50000"/>
                </a:schemeClr>
              </a:solidFill>
            </a:endParaRPr>
          </a:p>
          <a:p>
            <a:pPr>
              <a:lnSpc>
                <a:spcPct val="120000"/>
              </a:lnSpc>
              <a:buClr>
                <a:srgbClr val="FF0000"/>
              </a:buClr>
              <a:buFont typeface="Arial" panose="020B0604020202020204" pitchFamily="34" charset="0"/>
              <a:buChar char="•"/>
            </a:pPr>
            <a:r>
              <a:rPr lang="en-US" altLang="en-US" sz="7200" i="1" dirty="0">
                <a:solidFill>
                  <a:schemeClr val="accent6">
                    <a:lumMod val="50000"/>
                  </a:schemeClr>
                </a:solidFill>
              </a:rPr>
              <a:t> Including Samuel (2008)</a:t>
            </a:r>
          </a:p>
          <a:p>
            <a:pPr>
              <a:lnSpc>
                <a:spcPct val="120000"/>
              </a:lnSpc>
              <a:buClr>
                <a:srgbClr val="FF0000"/>
              </a:buClr>
              <a:buFont typeface="Arial" panose="020B0604020202020204" pitchFamily="34" charset="0"/>
              <a:buChar char="•"/>
            </a:pPr>
            <a:r>
              <a:rPr lang="en-US" altLang="en-US" sz="7200" i="1" dirty="0">
                <a:solidFill>
                  <a:schemeClr val="accent6">
                    <a:lumMod val="50000"/>
                  </a:schemeClr>
                </a:solidFill>
              </a:rPr>
              <a:t> Who Cares About Kelsey? (2013)</a:t>
            </a:r>
          </a:p>
          <a:p>
            <a:pPr>
              <a:lnSpc>
                <a:spcPct val="120000"/>
              </a:lnSpc>
              <a:buClr>
                <a:srgbClr val="FF0000"/>
              </a:buClr>
              <a:buFont typeface="Arial" panose="020B0604020202020204" pitchFamily="34" charset="0"/>
              <a:buChar char="•"/>
            </a:pPr>
            <a:r>
              <a:rPr lang="en-US" altLang="en-US" sz="7200" i="1" dirty="0">
                <a:solidFill>
                  <a:schemeClr val="accent6">
                    <a:lumMod val="50000"/>
                  </a:schemeClr>
                </a:solidFill>
              </a:rPr>
              <a:t> Mr. Connolly Has ALS (2018)</a:t>
            </a:r>
          </a:p>
          <a:p>
            <a:pPr>
              <a:lnSpc>
                <a:spcPct val="120000"/>
              </a:lnSpc>
              <a:buClr>
                <a:srgbClr val="FF0000"/>
              </a:buClr>
              <a:buFont typeface="Arial" panose="020B0604020202020204" pitchFamily="34" charset="0"/>
              <a:buChar char="•"/>
            </a:pPr>
            <a:r>
              <a:rPr lang="en-US" altLang="en-US" sz="7200" i="1" dirty="0">
                <a:solidFill>
                  <a:schemeClr val="accent6">
                    <a:lumMod val="50000"/>
                  </a:schemeClr>
                </a:solidFill>
              </a:rPr>
              <a:t> Intelligent Lives (2019)</a:t>
            </a:r>
            <a:endParaRPr lang="en-US" altLang="ja-JP" sz="7200" i="1" dirty="0">
              <a:solidFill>
                <a:schemeClr val="accent6">
                  <a:lumMod val="50000"/>
                </a:schemeClr>
              </a:solidFill>
            </a:endParaRPr>
          </a:p>
          <a:p>
            <a:pPr marL="0" indent="0">
              <a:lnSpc>
                <a:spcPct val="120000"/>
              </a:lnSpc>
              <a:buNone/>
            </a:pPr>
            <a:r>
              <a:rPr lang="en-US" altLang="ja-JP" sz="7200" dirty="0">
                <a:solidFill>
                  <a:schemeClr val="accent6">
                    <a:lumMod val="50000"/>
                  </a:schemeClr>
                </a:solidFill>
                <a:ea typeface="游ゴシック"/>
              </a:rPr>
              <a:t>Filmmaker at the Institute on Disability at the University of New Hampshire and “Inclusive Communities” Project Director. 20 years as a journalist before joining the IOD. </a:t>
            </a:r>
          </a:p>
          <a:p>
            <a:pPr marL="0" indent="0">
              <a:lnSpc>
                <a:spcPct val="120000"/>
              </a:lnSpc>
              <a:buNone/>
            </a:pPr>
            <a:r>
              <a:rPr lang="en-US" altLang="ja-JP" sz="7200" dirty="0">
                <a:solidFill>
                  <a:schemeClr val="accent6">
                    <a:lumMod val="50000"/>
                  </a:schemeClr>
                </a:solidFill>
                <a:ea typeface="游ゴシック"/>
              </a:rPr>
              <a:t>Lives in Concord, NH, with </a:t>
            </a:r>
            <a:r>
              <a:rPr lang="en-US" altLang="ja-JP" sz="7200" dirty="0">
                <a:solidFill>
                  <a:schemeClr val="accent6">
                    <a:lumMod val="50000"/>
                  </a:schemeClr>
                </a:solidFill>
                <a:ea typeface="游ゴシック"/>
                <a:cs typeface="+mn-lt"/>
              </a:rPr>
              <a:t>wife Betsy McNamara and their son</a:t>
            </a:r>
            <a:r>
              <a:rPr lang="en-US" sz="7200" dirty="0">
                <a:solidFill>
                  <a:schemeClr val="accent6">
                    <a:lumMod val="50000"/>
                  </a:schemeClr>
                </a:solidFill>
                <a:ea typeface="+mn-lt"/>
                <a:cs typeface="+mn-lt"/>
              </a:rPr>
              <a:t> </a:t>
            </a:r>
            <a:r>
              <a:rPr lang="en-US" altLang="ja-JP" sz="7200" dirty="0">
                <a:solidFill>
                  <a:schemeClr val="accent6">
                    <a:lumMod val="50000"/>
                  </a:schemeClr>
                </a:solidFill>
                <a:ea typeface="游ゴシック"/>
                <a:cs typeface="+mn-lt"/>
              </a:rPr>
              <a:t>Samuel</a:t>
            </a:r>
            <a:r>
              <a:rPr lang="en-US" altLang="ja-JP" sz="7200" dirty="0">
                <a:solidFill>
                  <a:schemeClr val="accent6">
                    <a:lumMod val="50000"/>
                  </a:schemeClr>
                </a:solidFill>
                <a:ea typeface="游ゴシック"/>
              </a:rPr>
              <a:t>, 20, a college student, and his service dog, Proton. Their older son Isaiah, 23, lives in Flagstaff, AZ, and is a direct support worker for youth with emotional/behavioral disabilities.  </a:t>
            </a:r>
          </a:p>
          <a:p>
            <a:endParaRPr lang="en-US" altLang="ja-JP" sz="2400" dirty="0">
              <a:latin typeface="Calibri" panose="020F0502020204030204" pitchFamily="34" charset="0"/>
            </a:endParaRPr>
          </a:p>
        </p:txBody>
      </p:sp>
      <p:cxnSp>
        <p:nvCxnSpPr>
          <p:cNvPr id="4" name="Straight Connector 3">
            <a:extLst>
              <a:ext uri="{FF2B5EF4-FFF2-40B4-BE49-F238E27FC236}">
                <a16:creationId xmlns:a16="http://schemas.microsoft.com/office/drawing/2014/main" id="{14800E7B-91AF-4149-B015-A3B958EC3B79}"/>
              </a:ext>
              <a:ext uri="{C183D7F6-B498-43B3-948B-1728B52AA6E4}">
                <adec:decorative xmlns:adec="http://schemas.microsoft.com/office/drawing/2017/decorative" val="1"/>
              </a:ext>
            </a:extLst>
          </p:cNvPr>
          <p:cNvCxnSpPr>
            <a:cxnSpLocks/>
          </p:cNvCxnSpPr>
          <p:nvPr/>
        </p:nvCxnSpPr>
        <p:spPr>
          <a:xfrm flipV="1">
            <a:off x="522515" y="788458"/>
            <a:ext cx="5398537" cy="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Content Placeholder 7" descr="Jorgensen_Cheryl.jpg">
            <a:extLst>
              <a:ext uri="{FF2B5EF4-FFF2-40B4-BE49-F238E27FC236}">
                <a16:creationId xmlns:a16="http://schemas.microsoft.com/office/drawing/2014/main" id="{B01C9FF2-AC3A-114A-A58A-7768EF7AD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2" t="-517" r="15298" b="517"/>
          <a:stretch>
            <a:fillRect/>
          </a:stretch>
        </p:blipFill>
        <p:spPr bwMode="auto">
          <a:xfrm>
            <a:off x="21998204" y="775825"/>
            <a:ext cx="59451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family photo of Dan Habib, his wife Betsy McNamara, sons Isaiah and Samuel, and service dog Proton.">
            <a:extLst>
              <a:ext uri="{FF2B5EF4-FFF2-40B4-BE49-F238E27FC236}">
                <a16:creationId xmlns:a16="http://schemas.microsoft.com/office/drawing/2014/main" id="{DE3FF8EF-083D-D54F-A473-E9409A5EA5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1052" y="1714282"/>
            <a:ext cx="5915774" cy="3946930"/>
          </a:xfrm>
          <a:prstGeom prst="rect">
            <a:avLst/>
          </a:prstGeom>
        </p:spPr>
      </p:pic>
    </p:spTree>
    <p:extLst>
      <p:ext uri="{BB962C8B-B14F-4D97-AF65-F5344CB8AC3E}">
        <p14:creationId xmlns:p14="http://schemas.microsoft.com/office/powerpoint/2010/main" val="28090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9F93-4FF8-46F7-A761-B473133FA07B}"/>
              </a:ext>
            </a:extLst>
          </p:cNvPr>
          <p:cNvSpPr txBox="1">
            <a:spLocks noGrp="1"/>
          </p:cNvSpPr>
          <p:nvPr>
            <p:ph type="title"/>
          </p:nvPr>
        </p:nvSpPr>
        <p:spPr>
          <a:xfrm>
            <a:off x="1232620" y="412071"/>
            <a:ext cx="5970999" cy="6201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sz="4000" dirty="0">
                <a:solidFill>
                  <a:schemeClr val="accent6">
                    <a:lumMod val="50000"/>
                  </a:schemeClr>
                </a:solidFill>
                <a:latin typeface="Gill Sans Nova Light" panose="020B0302020104020203" pitchFamily="34" charset="0"/>
                <a:ea typeface="+mn-ea"/>
                <a:cs typeface="+mn-cs"/>
              </a:rPr>
              <a:t>Be social!</a:t>
            </a:r>
            <a:endParaRPr lang="en-US" sz="2800" dirty="0">
              <a:solidFill>
                <a:schemeClr val="accent6">
                  <a:lumMod val="50000"/>
                </a:schemeClr>
              </a:solidFill>
              <a:latin typeface="Gill Sans Nova Light" panose="020B0302020104020203" pitchFamily="34" charset="0"/>
              <a:ea typeface="+mn-ea"/>
              <a:cs typeface="+mn-cs"/>
            </a:endParaRPr>
          </a:p>
        </p:txBody>
      </p:sp>
      <p:sp>
        <p:nvSpPr>
          <p:cNvPr id="3074" name="Rectangle 2"/>
          <p:cNvSpPr>
            <a:spLocks noGrp="1" noChangeArrowheads="1"/>
          </p:cNvSpPr>
          <p:nvPr>
            <p:ph idx="1"/>
          </p:nvPr>
        </p:nvSpPr>
        <p:spPr>
          <a:xfrm>
            <a:off x="1232620" y="1577906"/>
            <a:ext cx="10536071" cy="4467761"/>
          </a:xfrm>
        </p:spPr>
        <p:txBody>
          <a:bodyPr vert="horz" lIns="91440" tIns="45720" rIns="91440" bIns="45720" rtlCol="0" anchor="t">
            <a:normAutofit lnSpcReduction="10000"/>
          </a:bodyPr>
          <a:lstStyle/>
          <a:p>
            <a:pPr marL="0" indent="0">
              <a:spcBef>
                <a:spcPts val="1800"/>
              </a:spcBef>
              <a:buClr>
                <a:srgbClr val="FF0000"/>
              </a:buClr>
              <a:buNone/>
            </a:pPr>
            <a:r>
              <a:rPr lang="en-US" sz="2400" dirty="0">
                <a:solidFill>
                  <a:schemeClr val="accent6">
                    <a:lumMod val="50000"/>
                  </a:schemeClr>
                </a:solidFill>
                <a:latin typeface="Gill Sans Nova Light"/>
              </a:rPr>
              <a:t>We encourage you to tweet/share the content of this webinar.  </a:t>
            </a:r>
          </a:p>
          <a:p>
            <a:pPr marL="0" indent="0">
              <a:spcBef>
                <a:spcPts val="1800"/>
              </a:spcBef>
              <a:buClr>
                <a:srgbClr val="FF0000"/>
              </a:buClr>
              <a:buNone/>
            </a:pPr>
            <a:r>
              <a:rPr lang="en-US" sz="2400" dirty="0">
                <a:solidFill>
                  <a:schemeClr val="accent6">
                    <a:lumMod val="50000"/>
                  </a:schemeClr>
                </a:solidFill>
                <a:latin typeface="Gill Sans Nova Light"/>
              </a:rPr>
              <a:t>Use hashtags: #ADA30 #disabilitymedia </a:t>
            </a:r>
          </a:p>
          <a:p>
            <a:pPr marL="0" indent="0">
              <a:spcBef>
                <a:spcPts val="1800"/>
              </a:spcBef>
              <a:buClr>
                <a:srgbClr val="FF0000"/>
              </a:buClr>
              <a:buNone/>
            </a:pPr>
            <a:r>
              <a:rPr lang="en-US" sz="2400" dirty="0">
                <a:solidFill>
                  <a:schemeClr val="accent6">
                    <a:lumMod val="50000"/>
                  </a:schemeClr>
                </a:solidFill>
                <a:latin typeface="Gill Sans Nova Light"/>
                <a:ea typeface="+mn-lt"/>
                <a:cs typeface="+mn-lt"/>
              </a:rPr>
              <a:t>Tags:</a:t>
            </a:r>
          </a:p>
          <a:p>
            <a:pPr marL="0" indent="0">
              <a:spcBef>
                <a:spcPts val="1800"/>
              </a:spcBef>
              <a:buClr>
                <a:srgbClr val="FF0000"/>
              </a:buClr>
              <a:buNone/>
            </a:pPr>
            <a:r>
              <a:rPr lang="en-US" sz="2400" dirty="0">
                <a:solidFill>
                  <a:schemeClr val="accent6">
                    <a:lumMod val="50000"/>
                  </a:schemeClr>
                </a:solidFill>
                <a:latin typeface="Gill Sans Nova Light"/>
                <a:ea typeface="+mn-lt"/>
                <a:cs typeface="+mn-lt"/>
              </a:rPr>
              <a:t>@DRCNH @UNHIOD</a:t>
            </a:r>
          </a:p>
          <a:p>
            <a:pPr marL="0" indent="0">
              <a:spcBef>
                <a:spcPts val="1800"/>
              </a:spcBef>
              <a:buClr>
                <a:srgbClr val="FF0000"/>
              </a:buClr>
              <a:buNone/>
            </a:pPr>
            <a:r>
              <a:rPr lang="en-US" sz="2400" dirty="0">
                <a:solidFill>
                  <a:schemeClr val="accent6">
                    <a:lumMod val="50000"/>
                  </a:schemeClr>
                </a:solidFill>
                <a:latin typeface="Gill Sans Nova Light"/>
                <a:ea typeface="+mn-lt"/>
                <a:cs typeface="+mn-lt"/>
              </a:rPr>
              <a:t>@Imani_Barbarin  FB: </a:t>
            </a:r>
            <a:r>
              <a:rPr lang="en-US" sz="2400" dirty="0" err="1">
                <a:solidFill>
                  <a:schemeClr val="accent6">
                    <a:lumMod val="50000"/>
                  </a:schemeClr>
                </a:solidFill>
                <a:latin typeface="Gill Sans Nova Light"/>
                <a:ea typeface="+mn-lt"/>
                <a:cs typeface="+mn-lt"/>
              </a:rPr>
              <a:t>CrutchesandSpicebyImaniBarbarin</a:t>
            </a:r>
            <a:endParaRPr lang="en-US" sz="2400" dirty="0">
              <a:solidFill>
                <a:schemeClr val="accent6">
                  <a:lumMod val="50000"/>
                </a:schemeClr>
              </a:solidFill>
              <a:latin typeface="Gill Sans Nova Light"/>
              <a:ea typeface="+mn-lt"/>
              <a:cs typeface="+mn-lt"/>
            </a:endParaRPr>
          </a:p>
          <a:p>
            <a:pPr marL="0" indent="0">
              <a:spcBef>
                <a:spcPts val="1800"/>
              </a:spcBef>
              <a:buClr>
                <a:srgbClr val="FF0000"/>
              </a:buClr>
              <a:buNone/>
            </a:pPr>
            <a:r>
              <a:rPr lang="en-US" sz="2400" dirty="0">
                <a:solidFill>
                  <a:schemeClr val="accent6">
                    <a:lumMod val="50000"/>
                  </a:schemeClr>
                </a:solidFill>
                <a:latin typeface="Gill Sans Nova Light"/>
                <a:ea typeface="+mn-lt"/>
                <a:cs typeface="+mn-lt"/>
              </a:rPr>
              <a:t>@Emily_ladau  FB: WordsIWheelBy</a:t>
            </a:r>
          </a:p>
          <a:p>
            <a:pPr marL="0" indent="0">
              <a:spcBef>
                <a:spcPts val="1800"/>
              </a:spcBef>
              <a:buClr>
                <a:srgbClr val="FF0000"/>
              </a:buClr>
              <a:buNone/>
            </a:pPr>
            <a:r>
              <a:rPr lang="en-US" sz="2400" dirty="0">
                <a:solidFill>
                  <a:schemeClr val="accent6">
                    <a:lumMod val="50000"/>
                  </a:schemeClr>
                </a:solidFill>
                <a:latin typeface="Gill Sans Nova Light"/>
                <a:ea typeface="+mn-lt"/>
                <a:cs typeface="+mn-lt"/>
              </a:rPr>
              <a:t>@AndrewPulrang FB: Apulrang </a:t>
            </a:r>
          </a:p>
          <a:p>
            <a:pPr marL="0" indent="0">
              <a:spcBef>
                <a:spcPts val="1800"/>
              </a:spcBef>
              <a:buClr>
                <a:srgbClr val="FF0000"/>
              </a:buClr>
              <a:buNone/>
            </a:pPr>
            <a:r>
              <a:rPr lang="en-US" sz="2400" dirty="0">
                <a:solidFill>
                  <a:schemeClr val="accent6">
                    <a:lumMod val="50000"/>
                  </a:schemeClr>
                </a:solidFill>
                <a:latin typeface="Gill Sans Nova Light"/>
                <a:ea typeface="+mn-lt"/>
                <a:cs typeface="+mn-lt"/>
              </a:rPr>
              <a:t>@_danhabib FB: intelligentlives</a:t>
            </a:r>
            <a:endParaRPr lang="en-US" sz="2400" dirty="0">
              <a:solidFill>
                <a:schemeClr val="accent6">
                  <a:lumMod val="50000"/>
                </a:schemeClr>
              </a:solidFill>
              <a:latin typeface="Gill Sans Nova Light"/>
            </a:endParaRPr>
          </a:p>
        </p:txBody>
      </p:sp>
      <p:cxnSp>
        <p:nvCxnSpPr>
          <p:cNvPr id="4" name="Straight Connector 3">
            <a:extLst>
              <a:ext uri="{FF2B5EF4-FFF2-40B4-BE49-F238E27FC236}">
                <a16:creationId xmlns:a16="http://schemas.microsoft.com/office/drawing/2014/main" id="{14800E7B-91AF-4149-B015-A3B958EC3B79}"/>
              </a:ext>
              <a:ext uri="{C183D7F6-B498-43B3-948B-1728B52AA6E4}">
                <adec:decorative xmlns:adec="http://schemas.microsoft.com/office/drawing/2017/decorative" val="1"/>
              </a:ext>
            </a:extLst>
          </p:cNvPr>
          <p:cNvCxnSpPr>
            <a:cxnSpLocks/>
          </p:cNvCxnSpPr>
          <p:nvPr/>
        </p:nvCxnSpPr>
        <p:spPr>
          <a:xfrm>
            <a:off x="1232620" y="1233023"/>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descr="ADA 30 logo">
            <a:extLst>
              <a:ext uri="{FF2B5EF4-FFF2-40B4-BE49-F238E27FC236}">
                <a16:creationId xmlns:a16="http://schemas.microsoft.com/office/drawing/2014/main" id="{5FBD9794-A86D-47A2-82E6-7128094F1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9380" y="5280093"/>
            <a:ext cx="1084580" cy="765586"/>
          </a:xfrm>
          <a:prstGeom prst="rect">
            <a:avLst/>
          </a:prstGeom>
        </p:spPr>
      </p:pic>
    </p:spTree>
    <p:extLst>
      <p:ext uri="{BB962C8B-B14F-4D97-AF65-F5344CB8AC3E}">
        <p14:creationId xmlns:p14="http://schemas.microsoft.com/office/powerpoint/2010/main" val="4195420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9F93-4FF8-46F7-A761-B473133FA07B}"/>
              </a:ext>
            </a:extLst>
          </p:cNvPr>
          <p:cNvSpPr txBox="1">
            <a:spLocks noGrp="1"/>
          </p:cNvSpPr>
          <p:nvPr>
            <p:ph type="title"/>
          </p:nvPr>
        </p:nvSpPr>
        <p:spPr>
          <a:xfrm>
            <a:off x="2162286" y="361763"/>
            <a:ext cx="5423889" cy="6201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sz="4000" dirty="0">
                <a:solidFill>
                  <a:schemeClr val="accent6">
                    <a:lumMod val="50000"/>
                  </a:schemeClr>
                </a:solidFill>
                <a:latin typeface="Gill Sans Nova Light" panose="020B0302020104020203" pitchFamily="34" charset="0"/>
                <a:ea typeface="+mn-ea"/>
                <a:cs typeface="+mn-cs"/>
              </a:rPr>
              <a:t>Housekeeping</a:t>
            </a:r>
            <a:endParaRPr lang="en-US" sz="2800" dirty="0">
              <a:solidFill>
                <a:schemeClr val="accent6">
                  <a:lumMod val="50000"/>
                </a:schemeClr>
              </a:solidFill>
              <a:latin typeface="Gill Sans Nova Light" panose="020B0302020104020203" pitchFamily="34" charset="0"/>
              <a:ea typeface="+mn-ea"/>
              <a:cs typeface="+mn-cs"/>
            </a:endParaRPr>
          </a:p>
        </p:txBody>
      </p:sp>
      <p:sp>
        <p:nvSpPr>
          <p:cNvPr id="3074" name="Rectangle 2"/>
          <p:cNvSpPr>
            <a:spLocks noGrp="1" noChangeArrowheads="1"/>
          </p:cNvSpPr>
          <p:nvPr>
            <p:ph idx="1"/>
          </p:nvPr>
        </p:nvSpPr>
        <p:spPr>
          <a:xfrm>
            <a:off x="2162286" y="1247356"/>
            <a:ext cx="7867428" cy="4868957"/>
          </a:xfrm>
        </p:spPr>
        <p:txBody>
          <a:bodyPr vert="horz" lIns="91440" tIns="45720" rIns="91440" bIns="45720" rtlCol="0" anchor="t">
            <a:normAutofit/>
          </a:bodyPr>
          <a:lstStyle/>
          <a:p>
            <a:pPr marL="0" indent="0">
              <a:lnSpc>
                <a:spcPct val="110000"/>
              </a:lnSpc>
              <a:spcBef>
                <a:spcPts val="1800"/>
              </a:spcBef>
              <a:buClr>
                <a:srgbClr val="FF0000"/>
              </a:buClr>
              <a:buNone/>
            </a:pPr>
            <a:r>
              <a:rPr lang="en-US" sz="2200" dirty="0">
                <a:solidFill>
                  <a:schemeClr val="accent6">
                    <a:lumMod val="50000"/>
                  </a:schemeClr>
                </a:solidFill>
                <a:latin typeface="Gill Sans Nova Light"/>
              </a:rPr>
              <a:t>As an attendee of this webinar, you are a viewer. Webcams and microphones have been disabled for all participants.</a:t>
            </a:r>
          </a:p>
          <a:p>
            <a:pPr marL="0" indent="0">
              <a:lnSpc>
                <a:spcPct val="110000"/>
              </a:lnSpc>
              <a:spcBef>
                <a:spcPts val="1800"/>
              </a:spcBef>
              <a:buClr>
                <a:srgbClr val="FF0000"/>
              </a:buClr>
              <a:buNone/>
            </a:pPr>
            <a:r>
              <a:rPr lang="en-US" sz="2200" dirty="0">
                <a:solidFill>
                  <a:schemeClr val="accent6">
                    <a:lumMod val="50000"/>
                  </a:schemeClr>
                </a:solidFill>
                <a:latin typeface="Gill Sans Nova Light"/>
              </a:rPr>
              <a:t>If you have a question for our panel, please send it through the "Q&amp;A" or “Chat” boxes at the bottom of your Zoom player during the webinar. We'll answer as many as we can.</a:t>
            </a:r>
          </a:p>
          <a:p>
            <a:pPr marL="0" indent="0">
              <a:lnSpc>
                <a:spcPct val="110000"/>
              </a:lnSpc>
              <a:spcBef>
                <a:spcPts val="1800"/>
              </a:spcBef>
              <a:buClr>
                <a:srgbClr val="FF0000"/>
              </a:buClr>
              <a:buNone/>
            </a:pPr>
            <a:r>
              <a:rPr lang="en-US" sz="2200" dirty="0">
                <a:solidFill>
                  <a:schemeClr val="accent6">
                    <a:lumMod val="50000"/>
                  </a:schemeClr>
                </a:solidFill>
                <a:latin typeface="Gill Sans Nova Light"/>
              </a:rPr>
              <a:t>Be sure to select “All Panelists and Attendees” if you want everyone attending the webinar to see your message. </a:t>
            </a:r>
          </a:p>
          <a:p>
            <a:pPr marL="0" indent="0">
              <a:spcBef>
                <a:spcPts val="1800"/>
              </a:spcBef>
              <a:buClr>
                <a:srgbClr val="FF0000"/>
              </a:buClr>
              <a:buNone/>
            </a:pPr>
            <a:r>
              <a:rPr lang="en-US" sz="2200" dirty="0">
                <a:solidFill>
                  <a:schemeClr val="accent6">
                    <a:lumMod val="50000"/>
                  </a:schemeClr>
                </a:solidFill>
                <a:latin typeface="Gill Sans Nova Light"/>
                <a:ea typeface="+mn-lt"/>
                <a:cs typeface="+mn-lt"/>
              </a:rPr>
              <a:t>Please remember that this is a </a:t>
            </a:r>
            <a:r>
              <a:rPr lang="en-US" sz="2200" u="sng" dirty="0">
                <a:solidFill>
                  <a:schemeClr val="accent6">
                    <a:lumMod val="50000"/>
                  </a:schemeClr>
                </a:solidFill>
                <a:latin typeface="Gill Sans Nova Light"/>
                <a:ea typeface="+mn-lt"/>
                <a:cs typeface="+mn-lt"/>
              </a:rPr>
              <a:t>family-friendly</a:t>
            </a:r>
            <a:r>
              <a:rPr lang="en-US" sz="2200" dirty="0">
                <a:solidFill>
                  <a:schemeClr val="accent6">
                    <a:lumMod val="50000"/>
                  </a:schemeClr>
                </a:solidFill>
                <a:latin typeface="Gill Sans Nova Light"/>
                <a:ea typeface="+mn-lt"/>
                <a:cs typeface="+mn-lt"/>
              </a:rPr>
              <a:t> event. </a:t>
            </a:r>
            <a:endParaRPr lang="en-US" sz="2200" dirty="0">
              <a:solidFill>
                <a:schemeClr val="accent6">
                  <a:lumMod val="50000"/>
                </a:schemeClr>
              </a:solidFill>
              <a:latin typeface="Gill Sans Nova Light"/>
              <a:cs typeface="Calibri"/>
            </a:endParaRPr>
          </a:p>
          <a:p>
            <a:pPr marL="0" indent="0">
              <a:lnSpc>
                <a:spcPct val="110000"/>
              </a:lnSpc>
              <a:spcBef>
                <a:spcPts val="1800"/>
              </a:spcBef>
              <a:buClr>
                <a:srgbClr val="FF0000"/>
              </a:buClr>
              <a:buNone/>
            </a:pPr>
            <a:endParaRPr lang="en-US" sz="2200" dirty="0">
              <a:solidFill>
                <a:schemeClr val="accent6">
                  <a:lumMod val="50000"/>
                </a:schemeClr>
              </a:solidFill>
              <a:latin typeface="Gill Sans Nova Light"/>
            </a:endParaRPr>
          </a:p>
        </p:txBody>
      </p:sp>
      <p:cxnSp>
        <p:nvCxnSpPr>
          <p:cNvPr id="4" name="Straight Connector 3">
            <a:extLst>
              <a:ext uri="{FF2B5EF4-FFF2-40B4-BE49-F238E27FC236}">
                <a16:creationId xmlns:a16="http://schemas.microsoft.com/office/drawing/2014/main" id="{14800E7B-91AF-4149-B015-A3B958EC3B79}"/>
              </a:ext>
              <a:ext uri="{C183D7F6-B498-43B3-948B-1728B52AA6E4}">
                <adec:decorative xmlns:adec="http://schemas.microsoft.com/office/drawing/2017/decorative" val="1"/>
              </a:ext>
            </a:extLst>
          </p:cNvPr>
          <p:cNvCxnSpPr>
            <a:cxnSpLocks/>
          </p:cNvCxnSpPr>
          <p:nvPr/>
        </p:nvCxnSpPr>
        <p:spPr>
          <a:xfrm>
            <a:off x="2311994" y="1010089"/>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5" descr="A close up of a logo&#10;&#10;Description generated with high confidence">
            <a:extLst>
              <a:ext uri="{FF2B5EF4-FFF2-40B4-BE49-F238E27FC236}">
                <a16:creationId xmlns:a16="http://schemas.microsoft.com/office/drawing/2014/main" id="{8C340D75-62C2-4C88-8469-E6FE895D0CFC}"/>
              </a:ext>
            </a:extLst>
          </p:cNvPr>
          <p:cNvPicPr>
            <a:picLocks noChangeAspect="1"/>
          </p:cNvPicPr>
          <p:nvPr/>
        </p:nvPicPr>
        <p:blipFill>
          <a:blip r:embed="rId3"/>
          <a:stretch>
            <a:fillRect/>
          </a:stretch>
        </p:blipFill>
        <p:spPr>
          <a:xfrm>
            <a:off x="4296987" y="5228368"/>
            <a:ext cx="3114674" cy="647699"/>
          </a:xfrm>
          <a:prstGeom prst="rect">
            <a:avLst/>
          </a:prstGeom>
        </p:spPr>
      </p:pic>
    </p:spTree>
    <p:extLst>
      <p:ext uri="{BB962C8B-B14F-4D97-AF65-F5344CB8AC3E}">
        <p14:creationId xmlns:p14="http://schemas.microsoft.com/office/powerpoint/2010/main" val="852286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idx="1"/>
          </p:nvPr>
        </p:nvSpPr>
        <p:spPr>
          <a:xfrm>
            <a:off x="981725" y="191386"/>
            <a:ext cx="10783917" cy="744280"/>
          </a:xfrm>
        </p:spPr>
        <p:txBody>
          <a:bodyPr vert="horz" lIns="91440" tIns="45720" rIns="91440" bIns="45720" rtlCol="0" anchor="t">
            <a:normAutofit/>
          </a:bodyPr>
          <a:lstStyle/>
          <a:p>
            <a:pPr marL="0" indent="0">
              <a:lnSpc>
                <a:spcPct val="120000"/>
              </a:lnSpc>
              <a:buNone/>
            </a:pPr>
            <a:r>
              <a:rPr lang="en-US" altLang="en-US" sz="3600" b="1" dirty="0">
                <a:solidFill>
                  <a:schemeClr val="accent6">
                    <a:lumMod val="75000"/>
                  </a:schemeClr>
                </a:solidFill>
                <a:latin typeface="Gill Sans Nova Light"/>
              </a:rPr>
              <a:t>The Panelists</a:t>
            </a:r>
          </a:p>
        </p:txBody>
      </p:sp>
      <p:pic>
        <p:nvPicPr>
          <p:cNvPr id="7" name="Content Placeholder 7" descr="Jorgensen_Cheryl.jpg">
            <a:extLst>
              <a:ext uri="{FF2B5EF4-FFF2-40B4-BE49-F238E27FC236}">
                <a16:creationId xmlns:a16="http://schemas.microsoft.com/office/drawing/2014/main" id="{B01C9FF2-AC3A-114A-A58A-7768EF7AD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2" t="-517" r="15298" b="517"/>
          <a:stretch>
            <a:fillRect/>
          </a:stretch>
        </p:blipFill>
        <p:spPr bwMode="auto">
          <a:xfrm>
            <a:off x="21998204" y="775825"/>
            <a:ext cx="59451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CF0F1D06-3C22-4EE4-BF07-05D6D99B3363}"/>
              </a:ext>
              <a:ext uri="{C183D7F6-B498-43B3-948B-1728B52AA6E4}">
                <adec:decorative xmlns:adec="http://schemas.microsoft.com/office/drawing/2017/decorative" val="1"/>
              </a:ext>
            </a:extLst>
          </p:cNvPr>
          <p:cNvCxnSpPr>
            <a:cxnSpLocks/>
          </p:cNvCxnSpPr>
          <p:nvPr/>
        </p:nvCxnSpPr>
        <p:spPr>
          <a:xfrm>
            <a:off x="1168825" y="935666"/>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Star: 5 Points 25">
            <a:extLst>
              <a:ext uri="{FF2B5EF4-FFF2-40B4-BE49-F238E27FC236}">
                <a16:creationId xmlns:a16="http://schemas.microsoft.com/office/drawing/2014/main" id="{7218B2A5-8F4C-464F-B7FE-9BB793EA7AFE}"/>
              </a:ext>
            </a:extLst>
          </p:cNvPr>
          <p:cNvSpPr/>
          <p:nvPr/>
        </p:nvSpPr>
        <p:spPr>
          <a:xfrm>
            <a:off x="11376910" y="290109"/>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ar: 5 Points 26">
            <a:extLst>
              <a:ext uri="{FF2B5EF4-FFF2-40B4-BE49-F238E27FC236}">
                <a16:creationId xmlns:a16="http://schemas.microsoft.com/office/drawing/2014/main" id="{124D59D2-52F9-4DF5-95DA-7E7E6837741F}"/>
              </a:ext>
            </a:extLst>
          </p:cNvPr>
          <p:cNvSpPr/>
          <p:nvPr/>
        </p:nvSpPr>
        <p:spPr>
          <a:xfrm>
            <a:off x="11376910" y="5553326"/>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eadshot of Imani Barbarin.">
            <a:extLst>
              <a:ext uri="{FF2B5EF4-FFF2-40B4-BE49-F238E27FC236}">
                <a16:creationId xmlns:a16="http://schemas.microsoft.com/office/drawing/2014/main" id="{F2BF7A35-E002-4F83-BF48-1D0DC730A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825" y="1371932"/>
            <a:ext cx="3094669" cy="3800471"/>
          </a:xfrm>
          <a:prstGeom prst="rect">
            <a:avLst/>
          </a:prstGeom>
        </p:spPr>
      </p:pic>
      <p:sp>
        <p:nvSpPr>
          <p:cNvPr id="4" name="TextBox 3">
            <a:extLst>
              <a:ext uri="{FF2B5EF4-FFF2-40B4-BE49-F238E27FC236}">
                <a16:creationId xmlns:a16="http://schemas.microsoft.com/office/drawing/2014/main" id="{F4F6FCFC-46EB-4C18-8E45-92E82E7ADEF3}"/>
              </a:ext>
            </a:extLst>
          </p:cNvPr>
          <p:cNvSpPr txBox="1"/>
          <p:nvPr/>
        </p:nvSpPr>
        <p:spPr>
          <a:xfrm>
            <a:off x="4636816" y="1405958"/>
            <a:ext cx="4302632" cy="4031873"/>
          </a:xfrm>
          <a:prstGeom prst="rect">
            <a:avLst/>
          </a:prstGeom>
          <a:noFill/>
        </p:spPr>
        <p:txBody>
          <a:bodyPr wrap="square" rtlCol="0">
            <a:spAutoFit/>
          </a:bodyPr>
          <a:lstStyle/>
          <a:p>
            <a:r>
              <a:rPr lang="en-US" sz="3200" dirty="0">
                <a:solidFill>
                  <a:srgbClr val="002060"/>
                </a:solidFill>
                <a:latin typeface="Gill Sans Nova Light" panose="020B0302020104020203" pitchFamily="34" charset="0"/>
              </a:rPr>
              <a:t>Imani Barbarin is a disability rights and inclusion activist and speaker who uses her voice and social media platforms to create conversations engaging the disability community. </a:t>
            </a:r>
          </a:p>
        </p:txBody>
      </p:sp>
      <p:sp>
        <p:nvSpPr>
          <p:cNvPr id="5" name="TextBox 4">
            <a:extLst>
              <a:ext uri="{FF2B5EF4-FFF2-40B4-BE49-F238E27FC236}">
                <a16:creationId xmlns:a16="http://schemas.microsoft.com/office/drawing/2014/main" id="{966DD256-C060-43E2-B389-E2F5EC857BF6}"/>
              </a:ext>
            </a:extLst>
          </p:cNvPr>
          <p:cNvSpPr txBox="1"/>
          <p:nvPr/>
        </p:nvSpPr>
        <p:spPr>
          <a:xfrm>
            <a:off x="1121589" y="5193680"/>
            <a:ext cx="4302632" cy="584775"/>
          </a:xfrm>
          <a:prstGeom prst="rect">
            <a:avLst/>
          </a:prstGeom>
          <a:noFill/>
        </p:spPr>
        <p:txBody>
          <a:bodyPr wrap="square" rtlCol="0">
            <a:spAutoFit/>
          </a:bodyPr>
          <a:lstStyle/>
          <a:p>
            <a:r>
              <a:rPr lang="en-US" sz="3200" b="1" dirty="0">
                <a:solidFill>
                  <a:srgbClr val="002060"/>
                </a:solidFill>
                <a:latin typeface="Gill Sans Nova Light" panose="020B0302020104020203" pitchFamily="34" charset="0"/>
              </a:rPr>
              <a:t>Imani Barbarin</a:t>
            </a:r>
          </a:p>
        </p:txBody>
      </p:sp>
    </p:spTree>
    <p:extLst>
      <p:ext uri="{BB962C8B-B14F-4D97-AF65-F5344CB8AC3E}">
        <p14:creationId xmlns:p14="http://schemas.microsoft.com/office/powerpoint/2010/main" val="858587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idx="1"/>
          </p:nvPr>
        </p:nvSpPr>
        <p:spPr>
          <a:xfrm>
            <a:off x="981725" y="191386"/>
            <a:ext cx="10783917" cy="744280"/>
          </a:xfrm>
        </p:spPr>
        <p:txBody>
          <a:bodyPr vert="horz" lIns="91440" tIns="45720" rIns="91440" bIns="45720" rtlCol="0" anchor="t">
            <a:normAutofit/>
          </a:bodyPr>
          <a:lstStyle/>
          <a:p>
            <a:pPr marL="0" indent="0">
              <a:lnSpc>
                <a:spcPct val="120000"/>
              </a:lnSpc>
              <a:buNone/>
            </a:pPr>
            <a:r>
              <a:rPr lang="en-US" altLang="en-US" sz="3600" b="1" dirty="0">
                <a:solidFill>
                  <a:schemeClr val="accent6">
                    <a:lumMod val="75000"/>
                  </a:schemeClr>
                </a:solidFill>
                <a:latin typeface="Gill Sans Nova Light"/>
              </a:rPr>
              <a:t>The Panelists</a:t>
            </a:r>
          </a:p>
        </p:txBody>
      </p:sp>
      <p:pic>
        <p:nvPicPr>
          <p:cNvPr id="7" name="Content Placeholder 7" descr="Jorgensen_Cheryl.jpg">
            <a:extLst>
              <a:ext uri="{FF2B5EF4-FFF2-40B4-BE49-F238E27FC236}">
                <a16:creationId xmlns:a16="http://schemas.microsoft.com/office/drawing/2014/main" id="{B01C9FF2-AC3A-114A-A58A-7768EF7AD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72" t="-517" r="15298" b="517"/>
          <a:stretch>
            <a:fillRect/>
          </a:stretch>
        </p:blipFill>
        <p:spPr bwMode="auto">
          <a:xfrm>
            <a:off x="21998204" y="775825"/>
            <a:ext cx="59451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CF0F1D06-3C22-4EE4-BF07-05D6D99B3363}"/>
              </a:ext>
              <a:ext uri="{C183D7F6-B498-43B3-948B-1728B52AA6E4}">
                <adec:decorative xmlns:adec="http://schemas.microsoft.com/office/drawing/2017/decorative" val="1"/>
              </a:ext>
            </a:extLst>
          </p:cNvPr>
          <p:cNvCxnSpPr>
            <a:cxnSpLocks/>
          </p:cNvCxnSpPr>
          <p:nvPr/>
        </p:nvCxnSpPr>
        <p:spPr>
          <a:xfrm>
            <a:off x="1168825" y="935666"/>
            <a:ext cx="748224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Star: 5 Points 25">
            <a:extLst>
              <a:ext uri="{FF2B5EF4-FFF2-40B4-BE49-F238E27FC236}">
                <a16:creationId xmlns:a16="http://schemas.microsoft.com/office/drawing/2014/main" id="{7218B2A5-8F4C-464F-B7FE-9BB793EA7AFE}"/>
              </a:ext>
            </a:extLst>
          </p:cNvPr>
          <p:cNvSpPr/>
          <p:nvPr/>
        </p:nvSpPr>
        <p:spPr>
          <a:xfrm>
            <a:off x="11376910" y="290109"/>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ar: 5 Points 26">
            <a:extLst>
              <a:ext uri="{FF2B5EF4-FFF2-40B4-BE49-F238E27FC236}">
                <a16:creationId xmlns:a16="http://schemas.microsoft.com/office/drawing/2014/main" id="{124D59D2-52F9-4DF5-95DA-7E7E6837741F}"/>
              </a:ext>
            </a:extLst>
          </p:cNvPr>
          <p:cNvSpPr/>
          <p:nvPr/>
        </p:nvSpPr>
        <p:spPr>
          <a:xfrm>
            <a:off x="11376910" y="5553326"/>
            <a:ext cx="388732" cy="4303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eadshot of Emily Ladau.">
            <a:extLst>
              <a:ext uri="{FF2B5EF4-FFF2-40B4-BE49-F238E27FC236}">
                <a16:creationId xmlns:a16="http://schemas.microsoft.com/office/drawing/2014/main" id="{4E9EFF13-3266-4E05-BBC6-7ED35A1A0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48" y="1195566"/>
            <a:ext cx="3153331" cy="4006960"/>
          </a:xfrm>
          <a:prstGeom prst="rect">
            <a:avLst/>
          </a:prstGeom>
        </p:spPr>
      </p:pic>
      <p:sp>
        <p:nvSpPr>
          <p:cNvPr id="4" name="TextBox 3">
            <a:extLst>
              <a:ext uri="{FF2B5EF4-FFF2-40B4-BE49-F238E27FC236}">
                <a16:creationId xmlns:a16="http://schemas.microsoft.com/office/drawing/2014/main" id="{B52B72F4-A879-46BC-88D9-EE742DB2FB00}"/>
              </a:ext>
            </a:extLst>
          </p:cNvPr>
          <p:cNvSpPr txBox="1"/>
          <p:nvPr/>
        </p:nvSpPr>
        <p:spPr>
          <a:xfrm>
            <a:off x="4503420" y="1463040"/>
            <a:ext cx="4526280" cy="2862322"/>
          </a:xfrm>
          <a:prstGeom prst="rect">
            <a:avLst/>
          </a:prstGeom>
          <a:noFill/>
        </p:spPr>
        <p:txBody>
          <a:bodyPr wrap="square" rtlCol="0">
            <a:spAutoFit/>
          </a:bodyPr>
          <a:lstStyle/>
          <a:p>
            <a:r>
              <a:rPr lang="en-US" sz="3600" dirty="0">
                <a:solidFill>
                  <a:srgbClr val="002060"/>
                </a:solidFill>
                <a:latin typeface="Gill Sans Nova Light" panose="020B0302020104020203" pitchFamily="34" charset="0"/>
              </a:rPr>
              <a:t>Emily Ladau is a disability rights activist, writer, speaker, and communications consultant.</a:t>
            </a:r>
          </a:p>
        </p:txBody>
      </p:sp>
      <p:sp>
        <p:nvSpPr>
          <p:cNvPr id="5" name="TextBox 4">
            <a:extLst>
              <a:ext uri="{FF2B5EF4-FFF2-40B4-BE49-F238E27FC236}">
                <a16:creationId xmlns:a16="http://schemas.microsoft.com/office/drawing/2014/main" id="{00555B26-DA23-4DF2-AC71-43121C0A8A25}"/>
              </a:ext>
            </a:extLst>
          </p:cNvPr>
          <p:cNvSpPr txBox="1"/>
          <p:nvPr/>
        </p:nvSpPr>
        <p:spPr>
          <a:xfrm>
            <a:off x="1144348" y="5290902"/>
            <a:ext cx="4526280" cy="646331"/>
          </a:xfrm>
          <a:prstGeom prst="rect">
            <a:avLst/>
          </a:prstGeom>
          <a:noFill/>
        </p:spPr>
        <p:txBody>
          <a:bodyPr wrap="square" rtlCol="0">
            <a:spAutoFit/>
          </a:bodyPr>
          <a:lstStyle/>
          <a:p>
            <a:r>
              <a:rPr lang="en-US" sz="3600" b="1" dirty="0">
                <a:solidFill>
                  <a:srgbClr val="002060"/>
                </a:solidFill>
                <a:latin typeface="Gill Sans Nova Light" panose="020B0302020104020203" pitchFamily="34" charset="0"/>
              </a:rPr>
              <a:t>Emily Ladau</a:t>
            </a:r>
          </a:p>
        </p:txBody>
      </p:sp>
    </p:spTree>
    <p:extLst>
      <p:ext uri="{BB962C8B-B14F-4D97-AF65-F5344CB8AC3E}">
        <p14:creationId xmlns:p14="http://schemas.microsoft.com/office/powerpoint/2010/main" val="397913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SSThemeCopyright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SSThemeCopyright2018" id="{DFD5C26B-4065-4417-BD32-4692DFE8AB1E}" vid="{BA839160-0147-49A1-9E3D-F5A671EC564E}"/>
    </a:ext>
  </a:extLst>
</a:theme>
</file>

<file path=ppt/theme/theme2.xml><?xml version="1.0" encoding="utf-8"?>
<a:theme xmlns:a="http://schemas.openxmlformats.org/drawingml/2006/main" name="Retrospect">
  <a:themeElements>
    <a:clrScheme name="ADA">
      <a:dk1>
        <a:srgbClr val="FFFFFF"/>
      </a:dk1>
      <a:lt1>
        <a:sysClr val="window" lastClr="FFFFFF"/>
      </a:lt1>
      <a:dk2>
        <a:srgbClr val="FFFFFF"/>
      </a:dk2>
      <a:lt2>
        <a:srgbClr val="FFFFFF"/>
      </a:lt2>
      <a:accent1>
        <a:srgbClr val="CC0409"/>
      </a:accent1>
      <a:accent2>
        <a:srgbClr val="002060"/>
      </a:accent2>
      <a:accent3>
        <a:srgbClr val="D8D8D8"/>
      </a:accent3>
      <a:accent4>
        <a:srgbClr val="BFBFBF"/>
      </a:accent4>
      <a:accent5>
        <a:srgbClr val="A5A5A5"/>
      </a:accent5>
      <a:accent6>
        <a:srgbClr val="7F7F7F"/>
      </a:accent6>
      <a:hlink>
        <a:srgbClr val="00206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4744</TotalTime>
  <Words>1268</Words>
  <Application>Microsoft Office PowerPoint</Application>
  <PresentationFormat>Widescreen</PresentationFormat>
  <Paragraphs>175</Paragraphs>
  <Slides>32</Slides>
  <Notes>31</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American Typewriter</vt:lpstr>
      <vt:lpstr>Arial</vt:lpstr>
      <vt:lpstr>Avenir Next</vt:lpstr>
      <vt:lpstr>Calibri</vt:lpstr>
      <vt:lpstr>Calibri Light</vt:lpstr>
      <vt:lpstr>Courier New</vt:lpstr>
      <vt:lpstr>Futura Medium</vt:lpstr>
      <vt:lpstr>Gill Sans Nova Light</vt:lpstr>
      <vt:lpstr>Gill Sans Std Light</vt:lpstr>
      <vt:lpstr>Grotesque</vt:lpstr>
      <vt:lpstr>Lucida Console</vt:lpstr>
      <vt:lpstr>Myriad Pro</vt:lpstr>
      <vt:lpstr>Times New Roman</vt:lpstr>
      <vt:lpstr>Verdana</vt:lpstr>
      <vt:lpstr>CSSThemeCopyright2018</vt:lpstr>
      <vt:lpstr>Retrospect</vt:lpstr>
      <vt:lpstr>PowerPoint Presentation</vt:lpstr>
      <vt:lpstr>Thanks for joining us!</vt:lpstr>
      <vt:lpstr>PowerPoint Presentation</vt:lpstr>
      <vt:lpstr>Captions</vt:lpstr>
      <vt:lpstr>Dan Habib, moderator</vt:lpstr>
      <vt:lpstr>Be social!</vt:lpstr>
      <vt:lpstr>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Clausen, Kaarin</dc:creator>
  <cp:lastModifiedBy>Deodonne Bhattarai</cp:lastModifiedBy>
  <cp:revision>128</cp:revision>
  <dcterms:created xsi:type="dcterms:W3CDTF">2020-07-13T14:33:27Z</dcterms:created>
  <dcterms:modified xsi:type="dcterms:W3CDTF">2020-07-24T13:26:23Z</dcterms:modified>
</cp:coreProperties>
</file>