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31"/>
  </p:notesMasterIdLst>
  <p:handoutMasterIdLst>
    <p:handoutMasterId r:id="rId32"/>
  </p:handoutMasterIdLst>
  <p:sldIdLst>
    <p:sldId id="936" r:id="rId2"/>
    <p:sldId id="939" r:id="rId3"/>
    <p:sldId id="941" r:id="rId4"/>
    <p:sldId id="971" r:id="rId5"/>
    <p:sldId id="945" r:id="rId6"/>
    <p:sldId id="946" r:id="rId7"/>
    <p:sldId id="947" r:id="rId8"/>
    <p:sldId id="972" r:id="rId9"/>
    <p:sldId id="954" r:id="rId10"/>
    <p:sldId id="949" r:id="rId11"/>
    <p:sldId id="974" r:id="rId12"/>
    <p:sldId id="950" r:id="rId13"/>
    <p:sldId id="966" r:id="rId14"/>
    <p:sldId id="978" r:id="rId15"/>
    <p:sldId id="975" r:id="rId16"/>
    <p:sldId id="973" r:id="rId17"/>
    <p:sldId id="980" r:id="rId18"/>
    <p:sldId id="951" r:id="rId19"/>
    <p:sldId id="952" r:id="rId20"/>
    <p:sldId id="953" r:id="rId21"/>
    <p:sldId id="970" r:id="rId22"/>
    <p:sldId id="965" r:id="rId23"/>
    <p:sldId id="979" r:id="rId24"/>
    <p:sldId id="960" r:id="rId25"/>
    <p:sldId id="976" r:id="rId26"/>
    <p:sldId id="961" r:id="rId27"/>
    <p:sldId id="962" r:id="rId28"/>
    <p:sldId id="977" r:id="rId29"/>
    <p:sldId id="964" r:id="rId30"/>
  </p:sldIdLst>
  <p:sldSz cx="9144000" cy="6858000" type="screen4x3"/>
  <p:notesSz cx="6858000" cy="9236075"/>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Rosenberg" initials="" lastIdx="18" clrIdx="0"/>
  <p:cmAuthor id="2" name="Deodonne Bhattarai" initials="DB" lastIdx="1" clrIdx="1"/>
  <p:cmAuthor id="3" name="Karen Rosenberg" initials="KR" lastIdx="11" clrIdx="2">
    <p:extLst>
      <p:ext uri="{19B8F6BF-5375-455C-9EA6-DF929625EA0E}">
        <p15:presenceInfo xmlns:p15="http://schemas.microsoft.com/office/powerpoint/2012/main" userId="S::karenr@drcnh.org::2204fd45-6fb6-40a8-acef-c7deb087d9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66CC"/>
    <a:srgbClr val="000066"/>
    <a:srgbClr val="000000"/>
    <a:srgbClr val="006600"/>
    <a:srgbClr val="F820D9"/>
    <a:srgbClr val="FFFFCC"/>
    <a:srgbClr val="CD15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80" autoAdjust="0"/>
    <p:restoredTop sz="74784" autoAdjust="0"/>
  </p:normalViewPr>
  <p:slideViewPr>
    <p:cSldViewPr>
      <p:cViewPr varScale="1">
        <p:scale>
          <a:sx n="64" d="100"/>
          <a:sy n="64" d="100"/>
        </p:scale>
        <p:origin x="1565" y="72"/>
      </p:cViewPr>
      <p:guideLst>
        <p:guide orient="horz" pos="2160"/>
        <p:guide pos="2880"/>
      </p:guideLst>
    </p:cSldViewPr>
  </p:slideViewPr>
  <p:outlineViewPr>
    <p:cViewPr>
      <p:scale>
        <a:sx n="33" d="100"/>
        <a:sy n="33" d="100"/>
      </p:scale>
      <p:origin x="0" y="-288"/>
    </p:cViewPr>
  </p:outlineViewPr>
  <p:notesTextViewPr>
    <p:cViewPr>
      <p:scale>
        <a:sx n="100" d="100"/>
        <a:sy n="100" d="100"/>
      </p:scale>
      <p:origin x="0" y="0"/>
    </p:cViewPr>
  </p:notesTextViewPr>
  <p:sorterViewPr>
    <p:cViewPr>
      <p:scale>
        <a:sx n="130" d="100"/>
        <a:sy n="130" d="100"/>
      </p:scale>
      <p:origin x="0" y="6696"/>
    </p:cViewPr>
  </p:sorterViewPr>
  <p:notesViewPr>
    <p:cSldViewPr>
      <p:cViewPr>
        <p:scale>
          <a:sx n="75" d="100"/>
          <a:sy n="75" d="100"/>
        </p:scale>
        <p:origin x="4092" y="390"/>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492C47-3F1F-44EE-95A8-2B8FF4878AB6}" type="doc">
      <dgm:prSet loTypeId="urn:microsoft.com/office/officeart/2018/2/layout/IconVerticalSolidList" loCatId="icon" qsTypeId="urn:microsoft.com/office/officeart/2005/8/quickstyle/simple1" qsCatId="simple" csTypeId="urn:microsoft.com/office/officeart/2005/8/colors/accent0_2" csCatId="mainScheme" phldr="1"/>
      <dgm:spPr/>
      <dgm:t>
        <a:bodyPr/>
        <a:lstStyle/>
        <a:p>
          <a:endParaRPr lang="en-US"/>
        </a:p>
      </dgm:t>
    </dgm:pt>
    <dgm:pt modelId="{C64F45FC-045B-4DF4-A192-2CBF39FEDCFE}">
      <dgm:prSet/>
      <dgm:spPr/>
      <dgm:t>
        <a:bodyPr/>
        <a:lstStyle/>
        <a:p>
          <a:pPr>
            <a:lnSpc>
              <a:spcPct val="100000"/>
            </a:lnSpc>
          </a:pPr>
          <a:r>
            <a:rPr lang="es-ES" dirty="0"/>
            <a:t>Este seminario web no constituye asesoramiento legal ni representación legal</a:t>
          </a:r>
          <a:r>
            <a:rPr lang="en-US" dirty="0"/>
            <a:t>.</a:t>
          </a:r>
        </a:p>
      </dgm:t>
    </dgm:pt>
    <dgm:pt modelId="{BBF01653-57E5-43AA-B3DE-19759E9D3134}" type="parTrans" cxnId="{04A857B6-2055-467A-A975-D342A319DF71}">
      <dgm:prSet/>
      <dgm:spPr/>
      <dgm:t>
        <a:bodyPr/>
        <a:lstStyle/>
        <a:p>
          <a:endParaRPr lang="en-US"/>
        </a:p>
      </dgm:t>
    </dgm:pt>
    <dgm:pt modelId="{CE397F13-A598-43BA-99EE-EA95A347CD36}" type="sibTrans" cxnId="{04A857B6-2055-467A-A975-D342A319DF71}">
      <dgm:prSet/>
      <dgm:spPr/>
      <dgm:t>
        <a:bodyPr/>
        <a:lstStyle/>
        <a:p>
          <a:endParaRPr lang="en-US"/>
        </a:p>
      </dgm:t>
    </dgm:pt>
    <dgm:pt modelId="{24C8FF9D-E054-4F19-AEA8-857FC1389AD3}">
      <dgm:prSet/>
      <dgm:spPr/>
      <dgm:t>
        <a:bodyPr/>
        <a:lstStyle/>
        <a:p>
          <a:pPr>
            <a:lnSpc>
              <a:spcPct val="100000"/>
            </a:lnSpc>
          </a:pPr>
          <a:r>
            <a:rPr lang="es-ES" dirty="0"/>
            <a:t>La información de esta presentación es sólo para fines educativos generales. No sustituye el asesoramiento legal sobre usted o la situación particular de su hijo</a:t>
          </a:r>
          <a:r>
            <a:rPr lang="en-US" dirty="0"/>
            <a:t>.</a:t>
          </a:r>
        </a:p>
      </dgm:t>
    </dgm:pt>
    <dgm:pt modelId="{3072DCF6-27FD-49C8-B491-3971D74F1CE9}" type="parTrans" cxnId="{EA4402B9-4102-448A-9405-A17912DE4F15}">
      <dgm:prSet/>
      <dgm:spPr/>
      <dgm:t>
        <a:bodyPr/>
        <a:lstStyle/>
        <a:p>
          <a:endParaRPr lang="en-US"/>
        </a:p>
      </dgm:t>
    </dgm:pt>
    <dgm:pt modelId="{A1E3BF20-8454-4AD0-8D6F-7168831847D5}" type="sibTrans" cxnId="{EA4402B9-4102-448A-9405-A17912DE4F15}">
      <dgm:prSet/>
      <dgm:spPr/>
      <dgm:t>
        <a:bodyPr/>
        <a:lstStyle/>
        <a:p>
          <a:endParaRPr lang="en-US"/>
        </a:p>
      </dgm:t>
    </dgm:pt>
    <dgm:pt modelId="{C1EF8EA2-843D-4727-B617-19CF6D5F1643}">
      <dgm:prSet/>
      <dgm:spPr/>
      <dgm:t>
        <a:bodyPr/>
        <a:lstStyle/>
        <a:p>
          <a:pPr>
            <a:lnSpc>
              <a:spcPct val="100000"/>
            </a:lnSpc>
          </a:pPr>
          <a:r>
            <a:rPr lang="es-ES" dirty="0"/>
            <a:t>Si necesita asesoramiento legal, póngase en contacto con DRC-NH u obtenga asesoramiento legal privado.</a:t>
          </a:r>
          <a:endParaRPr lang="en-US" dirty="0"/>
        </a:p>
      </dgm:t>
    </dgm:pt>
    <dgm:pt modelId="{979F7216-73B8-4339-B1BD-B52367C6842C}" type="parTrans" cxnId="{21F70BC2-0D9B-40F3-BC6F-CBD27966468E}">
      <dgm:prSet/>
      <dgm:spPr/>
      <dgm:t>
        <a:bodyPr/>
        <a:lstStyle/>
        <a:p>
          <a:endParaRPr lang="en-US"/>
        </a:p>
      </dgm:t>
    </dgm:pt>
    <dgm:pt modelId="{E5F3118E-4B2E-4CA4-A67E-7B588A78328F}" type="sibTrans" cxnId="{21F70BC2-0D9B-40F3-BC6F-CBD27966468E}">
      <dgm:prSet/>
      <dgm:spPr/>
      <dgm:t>
        <a:bodyPr/>
        <a:lstStyle/>
        <a:p>
          <a:endParaRPr lang="en-US"/>
        </a:p>
      </dgm:t>
    </dgm:pt>
    <dgm:pt modelId="{E151F83E-B9A2-4B9E-88B8-A295CCA42DED}" type="pres">
      <dgm:prSet presAssocID="{1B492C47-3F1F-44EE-95A8-2B8FF4878AB6}" presName="root" presStyleCnt="0">
        <dgm:presLayoutVars>
          <dgm:dir/>
          <dgm:resizeHandles val="exact"/>
        </dgm:presLayoutVars>
      </dgm:prSet>
      <dgm:spPr/>
    </dgm:pt>
    <dgm:pt modelId="{FAC18EA3-8CD1-415F-8A28-49047EB55AD6}" type="pres">
      <dgm:prSet presAssocID="{C64F45FC-045B-4DF4-A192-2CBF39FEDCFE}" presName="compNode" presStyleCnt="0"/>
      <dgm:spPr/>
    </dgm:pt>
    <dgm:pt modelId="{81D9A2EE-BB85-4199-B097-DC9B0961BCF2}" type="pres">
      <dgm:prSet presAssocID="{C64F45FC-045B-4DF4-A192-2CBF39FEDCFE}" presName="bgRect" presStyleLbl="bgShp" presStyleIdx="0" presStyleCnt="3"/>
      <dgm:spPr/>
    </dgm:pt>
    <dgm:pt modelId="{26243937-B9FB-4674-94B1-C67AE0551CB7}" type="pres">
      <dgm:prSet presAssocID="{C64F45FC-045B-4DF4-A192-2CBF39FEDCFE}"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Judge"/>
        </a:ext>
      </dgm:extLst>
    </dgm:pt>
    <dgm:pt modelId="{A817BBA0-D672-4B85-9072-4D5BAA4574EB}" type="pres">
      <dgm:prSet presAssocID="{C64F45FC-045B-4DF4-A192-2CBF39FEDCFE}" presName="spaceRect" presStyleCnt="0"/>
      <dgm:spPr/>
    </dgm:pt>
    <dgm:pt modelId="{2071BA2C-BF29-4CF9-8A17-D4112B2E177A}" type="pres">
      <dgm:prSet presAssocID="{C64F45FC-045B-4DF4-A192-2CBF39FEDCFE}" presName="parTx" presStyleLbl="revTx" presStyleIdx="0" presStyleCnt="3">
        <dgm:presLayoutVars>
          <dgm:chMax val="0"/>
          <dgm:chPref val="0"/>
        </dgm:presLayoutVars>
      </dgm:prSet>
      <dgm:spPr/>
    </dgm:pt>
    <dgm:pt modelId="{ABF54DD7-2319-4D56-AFF5-AEC0622E9F4A}" type="pres">
      <dgm:prSet presAssocID="{CE397F13-A598-43BA-99EE-EA95A347CD36}" presName="sibTrans" presStyleCnt="0"/>
      <dgm:spPr/>
    </dgm:pt>
    <dgm:pt modelId="{D0CD628C-B6EF-4C58-AF0A-989FB1C3FBA8}" type="pres">
      <dgm:prSet presAssocID="{24C8FF9D-E054-4F19-AEA8-857FC1389AD3}" presName="compNode" presStyleCnt="0"/>
      <dgm:spPr/>
    </dgm:pt>
    <dgm:pt modelId="{9DDDCFC1-3D81-437F-9BBF-85AE9246D73E}" type="pres">
      <dgm:prSet presAssocID="{24C8FF9D-E054-4F19-AEA8-857FC1389AD3}" presName="bgRect" presStyleLbl="bgShp" presStyleIdx="1" presStyleCnt="3"/>
      <dgm:spPr/>
    </dgm:pt>
    <dgm:pt modelId="{89531A77-595A-42AE-A197-F1EEF956D6F6}" type="pres">
      <dgm:prSet presAssocID="{24C8FF9D-E054-4F19-AEA8-857FC1389AD3}"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Irritant"/>
        </a:ext>
      </dgm:extLst>
    </dgm:pt>
    <dgm:pt modelId="{8CE05E4B-2D40-4AD7-B455-F97351D9A38C}" type="pres">
      <dgm:prSet presAssocID="{24C8FF9D-E054-4F19-AEA8-857FC1389AD3}" presName="spaceRect" presStyleCnt="0"/>
      <dgm:spPr/>
    </dgm:pt>
    <dgm:pt modelId="{3B97F012-D640-4C1F-991B-CD02D7881F0C}" type="pres">
      <dgm:prSet presAssocID="{24C8FF9D-E054-4F19-AEA8-857FC1389AD3}" presName="parTx" presStyleLbl="revTx" presStyleIdx="1" presStyleCnt="3">
        <dgm:presLayoutVars>
          <dgm:chMax val="0"/>
          <dgm:chPref val="0"/>
        </dgm:presLayoutVars>
      </dgm:prSet>
      <dgm:spPr/>
    </dgm:pt>
    <dgm:pt modelId="{CCA4A78E-DBB0-4A42-ACE2-C25B86E6AED0}" type="pres">
      <dgm:prSet presAssocID="{A1E3BF20-8454-4AD0-8D6F-7168831847D5}" presName="sibTrans" presStyleCnt="0"/>
      <dgm:spPr/>
    </dgm:pt>
    <dgm:pt modelId="{50560C31-F5AB-4AB9-8090-69FBFC3766DF}" type="pres">
      <dgm:prSet presAssocID="{C1EF8EA2-843D-4727-B617-19CF6D5F1643}" presName="compNode" presStyleCnt="0"/>
      <dgm:spPr/>
    </dgm:pt>
    <dgm:pt modelId="{65E5E372-6A97-4802-B630-AE49F18AD3DB}" type="pres">
      <dgm:prSet presAssocID="{C1EF8EA2-843D-4727-B617-19CF6D5F1643}" presName="bgRect" presStyleLbl="bgShp" presStyleIdx="2" presStyleCnt="3"/>
      <dgm:spPr/>
    </dgm:pt>
    <dgm:pt modelId="{3D00D516-1F16-4FB9-A43C-50A79E57D1E4}" type="pres">
      <dgm:prSet presAssocID="{C1EF8EA2-843D-4727-B617-19CF6D5F1643}"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cales of Justice"/>
        </a:ext>
      </dgm:extLst>
    </dgm:pt>
    <dgm:pt modelId="{FF878A0E-83A7-4976-811C-E6978D40418B}" type="pres">
      <dgm:prSet presAssocID="{C1EF8EA2-843D-4727-B617-19CF6D5F1643}" presName="spaceRect" presStyleCnt="0"/>
      <dgm:spPr/>
    </dgm:pt>
    <dgm:pt modelId="{AA886F78-D4A4-4D64-A0A7-D2E925D41383}" type="pres">
      <dgm:prSet presAssocID="{C1EF8EA2-843D-4727-B617-19CF6D5F1643}" presName="parTx" presStyleLbl="revTx" presStyleIdx="2" presStyleCnt="3">
        <dgm:presLayoutVars>
          <dgm:chMax val="0"/>
          <dgm:chPref val="0"/>
        </dgm:presLayoutVars>
      </dgm:prSet>
      <dgm:spPr/>
    </dgm:pt>
  </dgm:ptLst>
  <dgm:cxnLst>
    <dgm:cxn modelId="{6F45DC24-A92D-4380-8A8D-B0F30285BF3E}" type="presOf" srcId="{C1EF8EA2-843D-4727-B617-19CF6D5F1643}" destId="{AA886F78-D4A4-4D64-A0A7-D2E925D41383}" srcOrd="0" destOrd="0" presId="urn:microsoft.com/office/officeart/2018/2/layout/IconVerticalSolidList"/>
    <dgm:cxn modelId="{348D1180-284F-4769-B4D3-CFBAE21BE614}" type="presOf" srcId="{24C8FF9D-E054-4F19-AEA8-857FC1389AD3}" destId="{3B97F012-D640-4C1F-991B-CD02D7881F0C}" srcOrd="0" destOrd="0" presId="urn:microsoft.com/office/officeart/2018/2/layout/IconVerticalSolidList"/>
    <dgm:cxn modelId="{DAD1FC93-3F8E-4D55-B5FA-C9CBB3E3323E}" type="presOf" srcId="{C64F45FC-045B-4DF4-A192-2CBF39FEDCFE}" destId="{2071BA2C-BF29-4CF9-8A17-D4112B2E177A}" srcOrd="0" destOrd="0" presId="urn:microsoft.com/office/officeart/2018/2/layout/IconVerticalSolidList"/>
    <dgm:cxn modelId="{D1192C9F-5A6F-45B9-B4C1-ECAC74414DB3}" type="presOf" srcId="{1B492C47-3F1F-44EE-95A8-2B8FF4878AB6}" destId="{E151F83E-B9A2-4B9E-88B8-A295CCA42DED}" srcOrd="0" destOrd="0" presId="urn:microsoft.com/office/officeart/2018/2/layout/IconVerticalSolidList"/>
    <dgm:cxn modelId="{04A857B6-2055-467A-A975-D342A319DF71}" srcId="{1B492C47-3F1F-44EE-95A8-2B8FF4878AB6}" destId="{C64F45FC-045B-4DF4-A192-2CBF39FEDCFE}" srcOrd="0" destOrd="0" parTransId="{BBF01653-57E5-43AA-B3DE-19759E9D3134}" sibTransId="{CE397F13-A598-43BA-99EE-EA95A347CD36}"/>
    <dgm:cxn modelId="{EA4402B9-4102-448A-9405-A17912DE4F15}" srcId="{1B492C47-3F1F-44EE-95A8-2B8FF4878AB6}" destId="{24C8FF9D-E054-4F19-AEA8-857FC1389AD3}" srcOrd="1" destOrd="0" parTransId="{3072DCF6-27FD-49C8-B491-3971D74F1CE9}" sibTransId="{A1E3BF20-8454-4AD0-8D6F-7168831847D5}"/>
    <dgm:cxn modelId="{21F70BC2-0D9B-40F3-BC6F-CBD27966468E}" srcId="{1B492C47-3F1F-44EE-95A8-2B8FF4878AB6}" destId="{C1EF8EA2-843D-4727-B617-19CF6D5F1643}" srcOrd="2" destOrd="0" parTransId="{979F7216-73B8-4339-B1BD-B52367C6842C}" sibTransId="{E5F3118E-4B2E-4CA4-A67E-7B588A78328F}"/>
    <dgm:cxn modelId="{B1808FDF-4D5F-4C6A-86D8-0D2F19627D14}" type="presParOf" srcId="{E151F83E-B9A2-4B9E-88B8-A295CCA42DED}" destId="{FAC18EA3-8CD1-415F-8A28-49047EB55AD6}" srcOrd="0" destOrd="0" presId="urn:microsoft.com/office/officeart/2018/2/layout/IconVerticalSolidList"/>
    <dgm:cxn modelId="{A274D7A1-9902-4FBE-A977-D5A347A20A6B}" type="presParOf" srcId="{FAC18EA3-8CD1-415F-8A28-49047EB55AD6}" destId="{81D9A2EE-BB85-4199-B097-DC9B0961BCF2}" srcOrd="0" destOrd="0" presId="urn:microsoft.com/office/officeart/2018/2/layout/IconVerticalSolidList"/>
    <dgm:cxn modelId="{3912E191-C473-41B1-BD80-2470FE8E25AC}" type="presParOf" srcId="{FAC18EA3-8CD1-415F-8A28-49047EB55AD6}" destId="{26243937-B9FB-4674-94B1-C67AE0551CB7}" srcOrd="1" destOrd="0" presId="urn:microsoft.com/office/officeart/2018/2/layout/IconVerticalSolidList"/>
    <dgm:cxn modelId="{ED298F9F-C609-4DF0-8792-8F1CAB95DC69}" type="presParOf" srcId="{FAC18EA3-8CD1-415F-8A28-49047EB55AD6}" destId="{A817BBA0-D672-4B85-9072-4D5BAA4574EB}" srcOrd="2" destOrd="0" presId="urn:microsoft.com/office/officeart/2018/2/layout/IconVerticalSolidList"/>
    <dgm:cxn modelId="{DB477C66-7AE6-4BE8-8DDD-320243014D36}" type="presParOf" srcId="{FAC18EA3-8CD1-415F-8A28-49047EB55AD6}" destId="{2071BA2C-BF29-4CF9-8A17-D4112B2E177A}" srcOrd="3" destOrd="0" presId="urn:microsoft.com/office/officeart/2018/2/layout/IconVerticalSolidList"/>
    <dgm:cxn modelId="{2C4D0310-5A0D-48FD-9D8B-4885106184B2}" type="presParOf" srcId="{E151F83E-B9A2-4B9E-88B8-A295CCA42DED}" destId="{ABF54DD7-2319-4D56-AFF5-AEC0622E9F4A}" srcOrd="1" destOrd="0" presId="urn:microsoft.com/office/officeart/2018/2/layout/IconVerticalSolidList"/>
    <dgm:cxn modelId="{AEC63282-BCAC-4AF1-96F1-6A961F2357CA}" type="presParOf" srcId="{E151F83E-B9A2-4B9E-88B8-A295CCA42DED}" destId="{D0CD628C-B6EF-4C58-AF0A-989FB1C3FBA8}" srcOrd="2" destOrd="0" presId="urn:microsoft.com/office/officeart/2018/2/layout/IconVerticalSolidList"/>
    <dgm:cxn modelId="{E0B2BCAA-9B61-474B-A912-6662A57F5B2F}" type="presParOf" srcId="{D0CD628C-B6EF-4C58-AF0A-989FB1C3FBA8}" destId="{9DDDCFC1-3D81-437F-9BBF-85AE9246D73E}" srcOrd="0" destOrd="0" presId="urn:microsoft.com/office/officeart/2018/2/layout/IconVerticalSolidList"/>
    <dgm:cxn modelId="{39071D49-24D2-47AF-8601-642E0A59B68B}" type="presParOf" srcId="{D0CD628C-B6EF-4C58-AF0A-989FB1C3FBA8}" destId="{89531A77-595A-42AE-A197-F1EEF956D6F6}" srcOrd="1" destOrd="0" presId="urn:microsoft.com/office/officeart/2018/2/layout/IconVerticalSolidList"/>
    <dgm:cxn modelId="{F49023C9-B80D-4C31-A809-B10DE47EF927}" type="presParOf" srcId="{D0CD628C-B6EF-4C58-AF0A-989FB1C3FBA8}" destId="{8CE05E4B-2D40-4AD7-B455-F97351D9A38C}" srcOrd="2" destOrd="0" presId="urn:microsoft.com/office/officeart/2018/2/layout/IconVerticalSolidList"/>
    <dgm:cxn modelId="{246F96C7-78BD-4D1F-BEA7-C92132BD51A5}" type="presParOf" srcId="{D0CD628C-B6EF-4C58-AF0A-989FB1C3FBA8}" destId="{3B97F012-D640-4C1F-991B-CD02D7881F0C}" srcOrd="3" destOrd="0" presId="urn:microsoft.com/office/officeart/2018/2/layout/IconVerticalSolidList"/>
    <dgm:cxn modelId="{9065EE6C-FC84-488F-848A-A4E8F137F8EF}" type="presParOf" srcId="{E151F83E-B9A2-4B9E-88B8-A295CCA42DED}" destId="{CCA4A78E-DBB0-4A42-ACE2-C25B86E6AED0}" srcOrd="3" destOrd="0" presId="urn:microsoft.com/office/officeart/2018/2/layout/IconVerticalSolidList"/>
    <dgm:cxn modelId="{D2AC991B-0BE2-45B5-9130-1C9634523E05}" type="presParOf" srcId="{E151F83E-B9A2-4B9E-88B8-A295CCA42DED}" destId="{50560C31-F5AB-4AB9-8090-69FBFC3766DF}" srcOrd="4" destOrd="0" presId="urn:microsoft.com/office/officeart/2018/2/layout/IconVerticalSolidList"/>
    <dgm:cxn modelId="{8B51649B-D424-410A-A8A0-B82287DD726A}" type="presParOf" srcId="{50560C31-F5AB-4AB9-8090-69FBFC3766DF}" destId="{65E5E372-6A97-4802-B630-AE49F18AD3DB}" srcOrd="0" destOrd="0" presId="urn:microsoft.com/office/officeart/2018/2/layout/IconVerticalSolidList"/>
    <dgm:cxn modelId="{E10E7534-9526-4BEF-A6DA-AAD595122A8B}" type="presParOf" srcId="{50560C31-F5AB-4AB9-8090-69FBFC3766DF}" destId="{3D00D516-1F16-4FB9-A43C-50A79E57D1E4}" srcOrd="1" destOrd="0" presId="urn:microsoft.com/office/officeart/2018/2/layout/IconVerticalSolidList"/>
    <dgm:cxn modelId="{D234201D-E35D-4514-BBA4-A033745CDDEA}" type="presParOf" srcId="{50560C31-F5AB-4AB9-8090-69FBFC3766DF}" destId="{FF878A0E-83A7-4976-811C-E6978D40418B}" srcOrd="2" destOrd="0" presId="urn:microsoft.com/office/officeart/2018/2/layout/IconVerticalSolidList"/>
    <dgm:cxn modelId="{CE6C647F-E7B8-4D58-83C0-CFDBE74D8EC2}" type="presParOf" srcId="{50560C31-F5AB-4AB9-8090-69FBFC3766DF}" destId="{AA886F78-D4A4-4D64-A0A7-D2E925D4138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9A2EE-BB85-4199-B097-DC9B0961BCF2}">
      <dsp:nvSpPr>
        <dsp:cNvPr id="0" name=""/>
        <dsp:cNvSpPr/>
      </dsp:nvSpPr>
      <dsp:spPr>
        <a:xfrm>
          <a:off x="0" y="553"/>
          <a:ext cx="8229600" cy="1294176"/>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243937-B9FB-4674-94B1-C67AE0551CB7}">
      <dsp:nvSpPr>
        <dsp:cNvPr id="0" name=""/>
        <dsp:cNvSpPr/>
      </dsp:nvSpPr>
      <dsp:spPr>
        <a:xfrm>
          <a:off x="391488" y="291742"/>
          <a:ext cx="711797" cy="71179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71BA2C-BF29-4CF9-8A17-D4112B2E177A}">
      <dsp:nvSpPr>
        <dsp:cNvPr id="0" name=""/>
        <dsp:cNvSpPr/>
      </dsp:nvSpPr>
      <dsp:spPr>
        <a:xfrm>
          <a:off x="1494774" y="553"/>
          <a:ext cx="6734825" cy="129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967" tIns="136967" rIns="136967" bIns="136967" numCol="1" spcCol="1270" anchor="ctr" anchorCtr="0">
          <a:noAutofit/>
        </a:bodyPr>
        <a:lstStyle/>
        <a:p>
          <a:pPr marL="0" lvl="0" indent="0" algn="l" defTabSz="800100">
            <a:lnSpc>
              <a:spcPct val="100000"/>
            </a:lnSpc>
            <a:spcBef>
              <a:spcPct val="0"/>
            </a:spcBef>
            <a:spcAft>
              <a:spcPct val="35000"/>
            </a:spcAft>
            <a:buNone/>
          </a:pPr>
          <a:r>
            <a:rPr lang="es-ES" sz="1800" kern="1200" dirty="0"/>
            <a:t>Este seminario web no constituye asesoramiento legal ni representación legal</a:t>
          </a:r>
          <a:r>
            <a:rPr lang="en-US" sz="1800" kern="1200" dirty="0"/>
            <a:t>.</a:t>
          </a:r>
        </a:p>
      </dsp:txBody>
      <dsp:txXfrm>
        <a:off x="1494774" y="553"/>
        <a:ext cx="6734825" cy="1294176"/>
      </dsp:txXfrm>
    </dsp:sp>
    <dsp:sp modelId="{9DDDCFC1-3D81-437F-9BBF-85AE9246D73E}">
      <dsp:nvSpPr>
        <dsp:cNvPr id="0" name=""/>
        <dsp:cNvSpPr/>
      </dsp:nvSpPr>
      <dsp:spPr>
        <a:xfrm>
          <a:off x="0" y="1618274"/>
          <a:ext cx="8229600" cy="1294176"/>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531A77-595A-42AE-A197-F1EEF956D6F6}">
      <dsp:nvSpPr>
        <dsp:cNvPr id="0" name=""/>
        <dsp:cNvSpPr/>
      </dsp:nvSpPr>
      <dsp:spPr>
        <a:xfrm>
          <a:off x="391488" y="1909463"/>
          <a:ext cx="711797" cy="711797"/>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97F012-D640-4C1F-991B-CD02D7881F0C}">
      <dsp:nvSpPr>
        <dsp:cNvPr id="0" name=""/>
        <dsp:cNvSpPr/>
      </dsp:nvSpPr>
      <dsp:spPr>
        <a:xfrm>
          <a:off x="1494774" y="1618274"/>
          <a:ext cx="6734825" cy="129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967" tIns="136967" rIns="136967" bIns="136967" numCol="1" spcCol="1270" anchor="ctr" anchorCtr="0">
          <a:noAutofit/>
        </a:bodyPr>
        <a:lstStyle/>
        <a:p>
          <a:pPr marL="0" lvl="0" indent="0" algn="l" defTabSz="800100">
            <a:lnSpc>
              <a:spcPct val="100000"/>
            </a:lnSpc>
            <a:spcBef>
              <a:spcPct val="0"/>
            </a:spcBef>
            <a:spcAft>
              <a:spcPct val="35000"/>
            </a:spcAft>
            <a:buNone/>
          </a:pPr>
          <a:r>
            <a:rPr lang="es-ES" sz="1800" kern="1200" dirty="0"/>
            <a:t>La información de esta presentación es sólo para fines educativos generales. No sustituye el asesoramiento legal sobre usted o la situación particular de su hijo</a:t>
          </a:r>
          <a:r>
            <a:rPr lang="en-US" sz="1800" kern="1200" dirty="0"/>
            <a:t>.</a:t>
          </a:r>
        </a:p>
      </dsp:txBody>
      <dsp:txXfrm>
        <a:off x="1494774" y="1618274"/>
        <a:ext cx="6734825" cy="1294176"/>
      </dsp:txXfrm>
    </dsp:sp>
    <dsp:sp modelId="{65E5E372-6A97-4802-B630-AE49F18AD3DB}">
      <dsp:nvSpPr>
        <dsp:cNvPr id="0" name=""/>
        <dsp:cNvSpPr/>
      </dsp:nvSpPr>
      <dsp:spPr>
        <a:xfrm>
          <a:off x="0" y="3235995"/>
          <a:ext cx="8229600" cy="1294176"/>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00D516-1F16-4FB9-A43C-50A79E57D1E4}">
      <dsp:nvSpPr>
        <dsp:cNvPr id="0" name=""/>
        <dsp:cNvSpPr/>
      </dsp:nvSpPr>
      <dsp:spPr>
        <a:xfrm>
          <a:off x="391488" y="3527184"/>
          <a:ext cx="711797" cy="711797"/>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886F78-D4A4-4D64-A0A7-D2E925D41383}">
      <dsp:nvSpPr>
        <dsp:cNvPr id="0" name=""/>
        <dsp:cNvSpPr/>
      </dsp:nvSpPr>
      <dsp:spPr>
        <a:xfrm>
          <a:off x="1494774" y="3235995"/>
          <a:ext cx="6734825" cy="129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967" tIns="136967" rIns="136967" bIns="136967" numCol="1" spcCol="1270" anchor="ctr" anchorCtr="0">
          <a:noAutofit/>
        </a:bodyPr>
        <a:lstStyle/>
        <a:p>
          <a:pPr marL="0" lvl="0" indent="0" algn="l" defTabSz="800100">
            <a:lnSpc>
              <a:spcPct val="100000"/>
            </a:lnSpc>
            <a:spcBef>
              <a:spcPct val="0"/>
            </a:spcBef>
            <a:spcAft>
              <a:spcPct val="35000"/>
            </a:spcAft>
            <a:buNone/>
          </a:pPr>
          <a:r>
            <a:rPr lang="es-ES" sz="1800" kern="1200" dirty="0"/>
            <a:t>Si necesita asesoramiento legal, póngase en contacto con DRC-NH u obtenga asesoramiento legal privado.</a:t>
          </a:r>
          <a:endParaRPr lang="en-US" sz="1800" kern="1200" dirty="0"/>
        </a:p>
      </dsp:txBody>
      <dsp:txXfrm>
        <a:off x="1494774" y="3235995"/>
        <a:ext cx="6734825" cy="129417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587E9D77-810A-44C0-8927-30255E7CB897}"/>
              </a:ext>
            </a:extLst>
          </p:cNvPr>
          <p:cNvSpPr>
            <a:spLocks noGrp="1" noChangeArrowheads="1"/>
          </p:cNvSpPr>
          <p:nvPr>
            <p:ph type="hdr" sz="quarter"/>
          </p:nvPr>
        </p:nvSpPr>
        <p:spPr bwMode="auto">
          <a:xfrm>
            <a:off x="0" y="0"/>
            <a:ext cx="2973388" cy="461963"/>
          </a:xfrm>
          <a:prstGeom prst="rect">
            <a:avLst/>
          </a:prstGeom>
          <a:noFill/>
          <a:ln w="9525">
            <a:noFill/>
            <a:miter lim="800000"/>
            <a:headEnd/>
            <a:tailEnd/>
          </a:ln>
          <a:effectLst/>
        </p:spPr>
        <p:txBody>
          <a:bodyPr vert="horz" wrap="square" lIns="91598" tIns="45800" rIns="91598" bIns="45800" numCol="1" anchor="t" anchorCtr="0" compatLnSpc="1">
            <a:prstTxWarp prst="textNoShape">
              <a:avLst/>
            </a:prstTxWarp>
          </a:bodyPr>
          <a:lstStyle>
            <a:lvl1pPr eaLnBrk="1" hangingPunct="1">
              <a:defRPr sz="1200">
                <a:latin typeface="Times New Roman" pitchFamily="18" charset="0"/>
              </a:defRPr>
            </a:lvl1pPr>
          </a:lstStyle>
          <a:p>
            <a:pPr>
              <a:defRPr/>
            </a:pPr>
            <a:endParaRPr lang="en-US" altLang="en-US"/>
          </a:p>
        </p:txBody>
      </p:sp>
      <p:sp>
        <p:nvSpPr>
          <p:cNvPr id="128003" name="Rectangle 3">
            <a:extLst>
              <a:ext uri="{FF2B5EF4-FFF2-40B4-BE49-F238E27FC236}">
                <a16:creationId xmlns:a16="http://schemas.microsoft.com/office/drawing/2014/main" id="{84A9F351-B99C-4DFF-A086-5CB33FDC60D0}"/>
              </a:ext>
            </a:extLst>
          </p:cNvPr>
          <p:cNvSpPr>
            <a:spLocks noGrp="1" noChangeArrowheads="1"/>
          </p:cNvSpPr>
          <p:nvPr>
            <p:ph type="dt" sz="quarter" idx="1"/>
          </p:nvPr>
        </p:nvSpPr>
        <p:spPr bwMode="auto">
          <a:xfrm>
            <a:off x="3884613" y="0"/>
            <a:ext cx="2973387" cy="461963"/>
          </a:xfrm>
          <a:prstGeom prst="rect">
            <a:avLst/>
          </a:prstGeom>
          <a:noFill/>
          <a:ln w="9525">
            <a:noFill/>
            <a:miter lim="800000"/>
            <a:headEnd/>
            <a:tailEnd/>
          </a:ln>
          <a:effectLst/>
        </p:spPr>
        <p:txBody>
          <a:bodyPr vert="horz" wrap="square" lIns="91598" tIns="45800" rIns="91598" bIns="45800" numCol="1" anchor="t" anchorCtr="0" compatLnSpc="1">
            <a:prstTxWarp prst="textNoShape">
              <a:avLst/>
            </a:prstTxWarp>
          </a:bodyPr>
          <a:lstStyle>
            <a:lvl1pPr algn="r" eaLnBrk="1" hangingPunct="1">
              <a:defRPr sz="1200">
                <a:latin typeface="Times New Roman" pitchFamily="18" charset="0"/>
              </a:defRPr>
            </a:lvl1pPr>
          </a:lstStyle>
          <a:p>
            <a:pPr>
              <a:defRPr/>
            </a:pPr>
            <a:fld id="{5A236DAA-9278-4945-A3F4-B274E67CA38E}" type="datetimeFigureOut">
              <a:rPr lang="en-US" altLang="en-US"/>
              <a:pPr>
                <a:defRPr/>
              </a:pPr>
              <a:t>5/22/2020</a:t>
            </a:fld>
            <a:endParaRPr lang="en-US" altLang="en-US"/>
          </a:p>
        </p:txBody>
      </p:sp>
      <p:sp>
        <p:nvSpPr>
          <p:cNvPr id="128004" name="Rectangle 4">
            <a:extLst>
              <a:ext uri="{FF2B5EF4-FFF2-40B4-BE49-F238E27FC236}">
                <a16:creationId xmlns:a16="http://schemas.microsoft.com/office/drawing/2014/main" id="{62A218B0-BBF1-4E5C-9866-F5E359E04DCB}"/>
              </a:ext>
            </a:extLst>
          </p:cNvPr>
          <p:cNvSpPr>
            <a:spLocks noGrp="1" noChangeArrowheads="1"/>
          </p:cNvSpPr>
          <p:nvPr>
            <p:ph type="ftr" sz="quarter" idx="2"/>
          </p:nvPr>
        </p:nvSpPr>
        <p:spPr bwMode="auto">
          <a:xfrm>
            <a:off x="0" y="8774113"/>
            <a:ext cx="2973388" cy="461962"/>
          </a:xfrm>
          <a:prstGeom prst="rect">
            <a:avLst/>
          </a:prstGeom>
          <a:noFill/>
          <a:ln w="9525">
            <a:noFill/>
            <a:miter lim="800000"/>
            <a:headEnd/>
            <a:tailEnd/>
          </a:ln>
          <a:effectLst/>
        </p:spPr>
        <p:txBody>
          <a:bodyPr vert="horz" wrap="square" lIns="91598" tIns="45800" rIns="91598" bIns="45800" numCol="1" anchor="b" anchorCtr="0" compatLnSpc="1">
            <a:prstTxWarp prst="textNoShape">
              <a:avLst/>
            </a:prstTxWarp>
          </a:bodyPr>
          <a:lstStyle>
            <a:lvl1pPr eaLnBrk="1" hangingPunct="1">
              <a:defRPr sz="1200">
                <a:latin typeface="Times New Roman" pitchFamily="18" charset="0"/>
              </a:defRPr>
            </a:lvl1pPr>
          </a:lstStyle>
          <a:p>
            <a:pPr>
              <a:defRPr/>
            </a:pPr>
            <a:endParaRPr lang="en-US" altLang="en-US"/>
          </a:p>
        </p:txBody>
      </p:sp>
      <p:sp>
        <p:nvSpPr>
          <p:cNvPr id="128005" name="Rectangle 5">
            <a:extLst>
              <a:ext uri="{FF2B5EF4-FFF2-40B4-BE49-F238E27FC236}">
                <a16:creationId xmlns:a16="http://schemas.microsoft.com/office/drawing/2014/main" id="{4332FD8A-462F-4D09-8748-7528889A5ECB}"/>
              </a:ext>
            </a:extLst>
          </p:cNvPr>
          <p:cNvSpPr>
            <a:spLocks noGrp="1" noChangeArrowheads="1"/>
          </p:cNvSpPr>
          <p:nvPr>
            <p:ph type="sldNum" sz="quarter" idx="3"/>
          </p:nvPr>
        </p:nvSpPr>
        <p:spPr bwMode="auto">
          <a:xfrm>
            <a:off x="3884613" y="8774113"/>
            <a:ext cx="2973387" cy="461962"/>
          </a:xfrm>
          <a:prstGeom prst="rect">
            <a:avLst/>
          </a:prstGeom>
          <a:noFill/>
          <a:ln w="9525">
            <a:noFill/>
            <a:miter lim="800000"/>
            <a:headEnd/>
            <a:tailEnd/>
          </a:ln>
          <a:effectLst/>
        </p:spPr>
        <p:txBody>
          <a:bodyPr vert="horz" wrap="square" lIns="91598" tIns="45800" rIns="91598" bIns="4580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F6638405-271F-45C0-BA91-94DD2789C92B}" type="slidenum">
              <a:rPr lang="en-US" altLang="en-US"/>
              <a:pPr>
                <a:defRPr/>
              </a:pPr>
              <a:t>‹#›</a:t>
            </a:fld>
            <a:endParaRPr lang="en-US" altLang="en-US"/>
          </a:p>
        </p:txBody>
      </p:sp>
    </p:spTree>
    <p:extLst>
      <p:ext uri="{BB962C8B-B14F-4D97-AF65-F5344CB8AC3E}">
        <p14:creationId xmlns:p14="http://schemas.microsoft.com/office/powerpoint/2010/main" val="3744179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EC25FB-D57A-4088-9D8D-431662526361}"/>
              </a:ext>
            </a:extLst>
          </p:cNvPr>
          <p:cNvSpPr>
            <a:spLocks noGrp="1"/>
          </p:cNvSpPr>
          <p:nvPr>
            <p:ph type="hdr" sz="quarter"/>
          </p:nvPr>
        </p:nvSpPr>
        <p:spPr>
          <a:xfrm>
            <a:off x="0" y="0"/>
            <a:ext cx="2973388" cy="461963"/>
          </a:xfrm>
          <a:prstGeom prst="rect">
            <a:avLst/>
          </a:prstGeom>
        </p:spPr>
        <p:txBody>
          <a:bodyPr vert="horz" wrap="square" lIns="92951" tIns="46475" rIns="92951" bIns="46475" numCol="1" anchor="t" anchorCtr="0" compatLnSpc="1">
            <a:prstTxWarp prst="textNoShape">
              <a:avLst/>
            </a:prstTxWarp>
          </a:bodyPr>
          <a:lstStyle>
            <a:lvl1pPr eaLnBrk="1" hangingPunct="1">
              <a:defRPr sz="1300">
                <a:latin typeface="Times New Roman" pitchFamily="18" charset="0"/>
              </a:defRPr>
            </a:lvl1pPr>
          </a:lstStyle>
          <a:p>
            <a:pPr>
              <a:defRPr/>
            </a:pPr>
            <a:endParaRPr lang="en-US" altLang="en-US"/>
          </a:p>
        </p:txBody>
      </p:sp>
      <p:sp>
        <p:nvSpPr>
          <p:cNvPr id="3" name="Date Placeholder 2">
            <a:extLst>
              <a:ext uri="{FF2B5EF4-FFF2-40B4-BE49-F238E27FC236}">
                <a16:creationId xmlns:a16="http://schemas.microsoft.com/office/drawing/2014/main" id="{F63A2F01-9041-4B9A-948D-15A442441ADB}"/>
              </a:ext>
            </a:extLst>
          </p:cNvPr>
          <p:cNvSpPr>
            <a:spLocks noGrp="1"/>
          </p:cNvSpPr>
          <p:nvPr>
            <p:ph type="dt" idx="1"/>
          </p:nvPr>
        </p:nvSpPr>
        <p:spPr>
          <a:xfrm>
            <a:off x="3883025" y="0"/>
            <a:ext cx="2973388" cy="461963"/>
          </a:xfrm>
          <a:prstGeom prst="rect">
            <a:avLst/>
          </a:prstGeom>
        </p:spPr>
        <p:txBody>
          <a:bodyPr vert="horz" lIns="92951" tIns="46475" rIns="92951" bIns="46475" rtlCol="0"/>
          <a:lstStyle>
            <a:lvl1pPr algn="r" eaLnBrk="1" hangingPunct="1">
              <a:defRPr sz="1300">
                <a:latin typeface="Times New Roman" pitchFamily="18" charset="0"/>
              </a:defRPr>
            </a:lvl1pPr>
          </a:lstStyle>
          <a:p>
            <a:pPr>
              <a:defRPr/>
            </a:pPr>
            <a:fld id="{EE027F63-9E2C-4D44-8ED5-8FE2B0ACDD39}" type="datetimeFigureOut">
              <a:rPr lang="en-US"/>
              <a:pPr>
                <a:defRPr/>
              </a:pPr>
              <a:t>5/22/2020</a:t>
            </a:fld>
            <a:endParaRPr lang="en-US" dirty="0"/>
          </a:p>
        </p:txBody>
      </p:sp>
      <p:sp>
        <p:nvSpPr>
          <p:cNvPr id="4" name="Slide Image Placeholder 3">
            <a:extLst>
              <a:ext uri="{FF2B5EF4-FFF2-40B4-BE49-F238E27FC236}">
                <a16:creationId xmlns:a16="http://schemas.microsoft.com/office/drawing/2014/main" id="{5ED88F54-BFFA-452B-8152-697112DEE498}"/>
              </a:ext>
            </a:extLst>
          </p:cNvPr>
          <p:cNvSpPr>
            <a:spLocks noGrp="1" noRot="1" noChangeAspect="1"/>
          </p:cNvSpPr>
          <p:nvPr>
            <p:ph type="sldImg" idx="2"/>
          </p:nvPr>
        </p:nvSpPr>
        <p:spPr>
          <a:xfrm>
            <a:off x="1120775" y="693738"/>
            <a:ext cx="4616450" cy="3462337"/>
          </a:xfrm>
          <a:prstGeom prst="rect">
            <a:avLst/>
          </a:prstGeom>
          <a:noFill/>
          <a:ln w="12700">
            <a:solidFill>
              <a:prstClr val="black"/>
            </a:solidFill>
          </a:ln>
        </p:spPr>
        <p:txBody>
          <a:bodyPr vert="horz" lIns="92951" tIns="46475" rIns="92951" bIns="46475" rtlCol="0" anchor="ctr"/>
          <a:lstStyle/>
          <a:p>
            <a:pPr lvl="0"/>
            <a:endParaRPr lang="en-US" noProof="0" dirty="0"/>
          </a:p>
        </p:txBody>
      </p:sp>
      <p:sp>
        <p:nvSpPr>
          <p:cNvPr id="5" name="Notes Placeholder 4">
            <a:extLst>
              <a:ext uri="{FF2B5EF4-FFF2-40B4-BE49-F238E27FC236}">
                <a16:creationId xmlns:a16="http://schemas.microsoft.com/office/drawing/2014/main" id="{3833DAD8-C125-41B2-A9C6-EBFD809763B5}"/>
              </a:ext>
            </a:extLst>
          </p:cNvPr>
          <p:cNvSpPr>
            <a:spLocks noGrp="1"/>
          </p:cNvSpPr>
          <p:nvPr>
            <p:ph type="body" sz="quarter" idx="3"/>
          </p:nvPr>
        </p:nvSpPr>
        <p:spPr>
          <a:xfrm>
            <a:off x="684213" y="4389438"/>
            <a:ext cx="5489575" cy="4152900"/>
          </a:xfrm>
          <a:prstGeom prst="rect">
            <a:avLst/>
          </a:prstGeom>
        </p:spPr>
        <p:txBody>
          <a:bodyPr vert="horz" lIns="92951" tIns="46475" rIns="92951" bIns="4647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5E94F79-54D1-4DBB-9782-691E794747C5}"/>
              </a:ext>
            </a:extLst>
          </p:cNvPr>
          <p:cNvSpPr>
            <a:spLocks noGrp="1"/>
          </p:cNvSpPr>
          <p:nvPr>
            <p:ph type="ftr" sz="quarter" idx="4"/>
          </p:nvPr>
        </p:nvSpPr>
        <p:spPr>
          <a:xfrm>
            <a:off x="0" y="8772525"/>
            <a:ext cx="2973388" cy="461963"/>
          </a:xfrm>
          <a:prstGeom prst="rect">
            <a:avLst/>
          </a:prstGeom>
        </p:spPr>
        <p:txBody>
          <a:bodyPr vert="horz" wrap="square" lIns="92951" tIns="46475" rIns="92951" bIns="46475" numCol="1" anchor="b" anchorCtr="0" compatLnSpc="1">
            <a:prstTxWarp prst="textNoShape">
              <a:avLst/>
            </a:prstTxWarp>
          </a:bodyPr>
          <a:lstStyle>
            <a:lvl1pPr eaLnBrk="1" hangingPunct="1">
              <a:defRPr sz="1300">
                <a:latin typeface="Times New Roman" pitchFamily="18" charset="0"/>
              </a:defRPr>
            </a:lvl1pPr>
          </a:lstStyle>
          <a:p>
            <a:pPr>
              <a:defRPr/>
            </a:pPr>
            <a:endParaRPr lang="en-US" altLang="en-US"/>
          </a:p>
        </p:txBody>
      </p:sp>
      <p:sp>
        <p:nvSpPr>
          <p:cNvPr id="7" name="Slide Number Placeholder 6">
            <a:extLst>
              <a:ext uri="{FF2B5EF4-FFF2-40B4-BE49-F238E27FC236}">
                <a16:creationId xmlns:a16="http://schemas.microsoft.com/office/drawing/2014/main" id="{8A76E2BD-DD0F-404E-B180-F22E9DA9AE23}"/>
              </a:ext>
            </a:extLst>
          </p:cNvPr>
          <p:cNvSpPr>
            <a:spLocks noGrp="1"/>
          </p:cNvSpPr>
          <p:nvPr>
            <p:ph type="sldNum" sz="quarter" idx="5"/>
          </p:nvPr>
        </p:nvSpPr>
        <p:spPr>
          <a:xfrm>
            <a:off x="3883025" y="8772525"/>
            <a:ext cx="2973388" cy="461963"/>
          </a:xfrm>
          <a:prstGeom prst="rect">
            <a:avLst/>
          </a:prstGeom>
        </p:spPr>
        <p:txBody>
          <a:bodyPr vert="horz" wrap="square" lIns="92951" tIns="46475" rIns="92951" bIns="46475" numCol="1" anchor="b" anchorCtr="0" compatLnSpc="1">
            <a:prstTxWarp prst="textNoShape">
              <a:avLst/>
            </a:prstTxWarp>
          </a:bodyPr>
          <a:lstStyle>
            <a:lvl1pPr algn="r" eaLnBrk="1" hangingPunct="1">
              <a:defRPr sz="1300">
                <a:latin typeface="Times New Roman" panose="02020603050405020304" pitchFamily="18" charset="0"/>
              </a:defRPr>
            </a:lvl1pPr>
          </a:lstStyle>
          <a:p>
            <a:pPr>
              <a:defRPr/>
            </a:pPr>
            <a:fld id="{C1372DDC-380B-42E8-A1C5-C3ED20C95409}" type="slidenum">
              <a:rPr lang="en-US" altLang="en-US"/>
              <a:pPr>
                <a:defRPr/>
              </a:pPr>
              <a:t>‹#›</a:t>
            </a:fld>
            <a:endParaRPr lang="en-US" altLang="en-US"/>
          </a:p>
        </p:txBody>
      </p:sp>
    </p:spTree>
    <p:extLst>
      <p:ext uri="{BB962C8B-B14F-4D97-AF65-F5344CB8AC3E}">
        <p14:creationId xmlns:p14="http://schemas.microsoft.com/office/powerpoint/2010/main" val="18699779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AC3B79AA-18ED-4871-87BF-B345614A98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D26366EE-7CBA-4D09-86A1-09A13834A8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Lisa</a:t>
            </a:r>
          </a:p>
        </p:txBody>
      </p:sp>
      <p:sp>
        <p:nvSpPr>
          <p:cNvPr id="6148" name="Slide Number Placeholder 3">
            <a:extLst>
              <a:ext uri="{FF2B5EF4-FFF2-40B4-BE49-F238E27FC236}">
                <a16:creationId xmlns:a16="http://schemas.microsoft.com/office/drawing/2014/main" id="{B429FC7E-EC01-431D-ACB3-ECCD7FE0644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5AC0C1B-7C89-419C-9679-219A9538CFFD}" type="slidenum">
              <a:rPr lang="en-US" altLang="en-US" smtClean="0">
                <a:latin typeface="Times New Roman" panose="02020603050405020304" pitchFamily="18" charset="0"/>
              </a:rPr>
              <a:pPr/>
              <a:t>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30081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B0750E51-61AA-4003-9EEE-7C728B98570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4C79696-626D-46C4-BBDE-06CF69EC929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latin typeface="Times New Roman" panose="02020603050405020304" pitchFamily="18" charset="0"/>
                <a:cs typeface="Times New Roman" panose="02020603050405020304" pitchFamily="18" charset="0"/>
              </a:rPr>
              <a:t>Bonnie</a:t>
            </a:r>
          </a:p>
          <a:p>
            <a:endParaRPr lang="en-US" altLang="en-US" dirty="0"/>
          </a:p>
        </p:txBody>
      </p:sp>
      <p:sp>
        <p:nvSpPr>
          <p:cNvPr id="25604" name="Slide Number Placeholder 3">
            <a:extLst>
              <a:ext uri="{FF2B5EF4-FFF2-40B4-BE49-F238E27FC236}">
                <a16:creationId xmlns:a16="http://schemas.microsoft.com/office/drawing/2014/main" id="{67BE39A0-0AF5-4D4A-9923-AE0B8EF70E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D56149F-7AD3-4B60-AAC1-0CC0D2657069}" type="slidenum">
              <a:rPr lang="en-US" altLang="en-US" smtClean="0">
                <a:latin typeface="Times New Roman" panose="02020603050405020304" pitchFamily="18" charset="0"/>
              </a:rPr>
              <a:pPr/>
              <a:t>10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176936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B0750E51-61AA-4003-9EEE-7C728B98570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4C79696-626D-46C4-BBDE-06CF69EC929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latin typeface="Times New Roman" panose="02020603050405020304" pitchFamily="18" charset="0"/>
                <a:cs typeface="Times New Roman" panose="02020603050405020304" pitchFamily="18" charset="0"/>
              </a:rPr>
              <a:t>Bonnie</a:t>
            </a:r>
          </a:p>
          <a:p>
            <a:endParaRPr lang="en-US" altLang="en-US" dirty="0"/>
          </a:p>
        </p:txBody>
      </p:sp>
      <p:sp>
        <p:nvSpPr>
          <p:cNvPr id="25604" name="Slide Number Placeholder 3">
            <a:extLst>
              <a:ext uri="{FF2B5EF4-FFF2-40B4-BE49-F238E27FC236}">
                <a16:creationId xmlns:a16="http://schemas.microsoft.com/office/drawing/2014/main" id="{67BE39A0-0AF5-4D4A-9923-AE0B8EF70E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D56149F-7AD3-4B60-AAC1-0CC0D2657069}" type="slidenum">
              <a:rPr lang="en-US" altLang="en-US" smtClean="0">
                <a:latin typeface="Times New Roman" panose="02020603050405020304" pitchFamily="18" charset="0"/>
              </a:rPr>
              <a:pPr/>
              <a:t>11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4741408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1B9AEE9-AE25-4221-9AE6-596065FB71D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B5684FAD-30A9-49C4-BB2C-63F7A3D7342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Bonnie</a:t>
            </a:r>
          </a:p>
          <a:p>
            <a:endParaRPr lang="en-US" altLang="en-US" dirty="0"/>
          </a:p>
        </p:txBody>
      </p:sp>
      <p:sp>
        <p:nvSpPr>
          <p:cNvPr id="27652" name="Slide Number Placeholder 3">
            <a:extLst>
              <a:ext uri="{FF2B5EF4-FFF2-40B4-BE49-F238E27FC236}">
                <a16:creationId xmlns:a16="http://schemas.microsoft.com/office/drawing/2014/main" id="{79C377BD-60EE-4A23-A7B9-2D02E11083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9987A02-E4F3-4ADF-95C9-2070E7FC7DC7}" type="slidenum">
              <a:rPr lang="en-US" altLang="en-US" smtClean="0">
                <a:latin typeface="Times New Roman" panose="02020603050405020304" pitchFamily="18" charset="0"/>
              </a:rPr>
              <a:pPr/>
              <a:t>12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362937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0241016-6730-403A-ABAD-8019CB1FD15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55BC4B0D-6ABE-4347-8D51-8BCE62AF1D4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10000"/>
          </a:bodyPr>
          <a:lstStyle/>
          <a:p>
            <a:r>
              <a:rPr lang="en-US" altLang="en-US" dirty="0"/>
              <a:t>Karen: </a:t>
            </a:r>
          </a:p>
          <a:p>
            <a:endParaRPr lang="en-US" altLang="en-US" dirty="0"/>
          </a:p>
          <a:p>
            <a:r>
              <a:rPr lang="en-US" altLang="en-US" dirty="0"/>
              <a:t>Schools cannot require parents to agree to changes in their students’ IEPs. Under New Hampshire and federal laws, schools are not allowed to make changes to a student’s IEP without holding an IEP team meeting and giving the parent an opportunity to participate in the decision-making process.  I will discuss this more later.</a:t>
            </a:r>
          </a:p>
          <a:p>
            <a:endParaRPr lang="en-US" altLang="en-US" dirty="0"/>
          </a:p>
          <a:p>
            <a:r>
              <a:rPr lang="en-US" altLang="en-US" dirty="0"/>
              <a:t>Most Importantly -- </a:t>
            </a:r>
          </a:p>
          <a:p>
            <a:endParaRPr lang="en-US" altLang="en-US" dirty="0"/>
          </a:p>
          <a:p>
            <a:r>
              <a:rPr lang="en-US" altLang="en-US" dirty="0"/>
              <a:t>** Unless a child’s needs have changed, their IEP should NOT be changed.  NH, like most other states, closed schools and is providing remote instruction because of a pubic health crisis.  This crisis is impacting how educational services can be delivered at this time.  But, for the most part, the needs of students with disabilities have not changed.  Therefore, School districts should do the best they can to provide students with a FAPE, including implementing the IEPs of students with disabilities – as best they can.  If, due to the nature of the student’s disability, the limits of what schools can provide through remote instruction, health issues, or other factors related to this crisis, schools are not able to deliver all the services and supports included in a student’s IEP, they will need to work with parents to develop a temporary plan to provide the child’s education program as best they can until it’s safe to return to school. </a:t>
            </a:r>
          </a:p>
          <a:p>
            <a:endParaRPr lang="en-US" altLang="en-US" dirty="0"/>
          </a:p>
          <a:p>
            <a:r>
              <a:rPr lang="en-US" altLang="en-US" dirty="0"/>
              <a:t>The IEP should stay in tact since it describes what the IEP team determined is necessary for the student to receive a FAPE.  The IEP Team should consider the current IEP in deciding what compensatory services the student may require when it is safe to return to school.</a:t>
            </a:r>
          </a:p>
          <a:p>
            <a:endParaRPr lang="en-US" altLang="en-US" dirty="0"/>
          </a:p>
          <a:p>
            <a:endParaRPr lang="en-US" altLang="en-US" dirty="0"/>
          </a:p>
        </p:txBody>
      </p:sp>
      <p:sp>
        <p:nvSpPr>
          <p:cNvPr id="35844" name="Slide Number Placeholder 3">
            <a:extLst>
              <a:ext uri="{FF2B5EF4-FFF2-40B4-BE49-F238E27FC236}">
                <a16:creationId xmlns:a16="http://schemas.microsoft.com/office/drawing/2014/main" id="{1BE424D4-5A60-418B-8CD7-C571576293C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6D36965-DAB3-4FB3-BD67-F98929247768}" type="slidenum">
              <a:rPr lang="en-US" altLang="en-US" smtClean="0">
                <a:latin typeface="Times New Roman" panose="02020603050405020304" pitchFamily="18" charset="0"/>
              </a:rPr>
              <a:pPr/>
              <a:t>13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4063807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altLang="en-US" dirty="0"/>
              <a:t>Karen</a:t>
            </a:r>
          </a:p>
          <a:p>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Some of the changes that a school proposes may be unavoidable due to the current crisis.  While schools are permitted to allow students into their buildings in small groups to receive services that cannot be provided remotely, schools cannot be required to do this.  And, there may be compelling reasons – such as the health status of the school’s personnel or child-- that may make providing in-person services impossible.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Parents should try to work with the school district and the IEP Team to come up with the best way possible, under the circumstances, to meet their student’s needs during this time. This may require some creativity.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I recommend leaving the current IEP in tact and developing a temporary learning plan that does not waive your child’s right to the services and supports in the current IEP.  You might want to contact DRC or another attorney to review your individual student’s situation.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Finally, if the school is not able to fulfill its legal obligation to provide a free appropriate public education (FAPE), parents will need to work with IEP teams to determine what compensatory education services will be needed to make up for the services, supports and instruction the child missed.  You can request an IEP team meeting at any time to discuss your child’s education services and inquire about compensatory education services that your child may need.</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If, despite your effort to work with the IEP Team, you are not satisfied with the school’s plan, you have options.  To protect the rights of a child with a disability, if the school proposes a change in a child’s IEP that is not acceptable, especially if it calls for a </a:t>
            </a:r>
            <a:r>
              <a:rPr lang="en-US" altLang="en-US" i="1" dirty="0"/>
              <a:t>reduction in services </a:t>
            </a:r>
            <a:r>
              <a:rPr lang="en-US" altLang="en-US" dirty="0"/>
              <a:t>under the IEP, respond, </a:t>
            </a:r>
            <a:r>
              <a:rPr lang="en-US" altLang="en-US" u="sng" dirty="0"/>
              <a:t>in writing,</a:t>
            </a:r>
            <a:r>
              <a:rPr lang="en-US" altLang="en-US" u="none" dirty="0"/>
              <a:t> and let the school know you do not agree/do not consent to the school district’s proposed change.  Parents have only 14 days from the date of the school issues the written prior notice of its proposed change to make a decision on the proposal and notify the school district.  Parents who are not sure what do to can reach out to PIC for practical advice or DRC-NH for legal advice.</a:t>
            </a:r>
            <a:r>
              <a:rPr lang="en-US" altLang="en-US" dirty="0"/>
              <a:t> </a:t>
            </a:r>
          </a:p>
          <a:p>
            <a:endParaRPr lang="en-US" dirty="0"/>
          </a:p>
        </p:txBody>
      </p:sp>
      <p:sp>
        <p:nvSpPr>
          <p:cNvPr id="4" name="Slide Number Placeholder 3"/>
          <p:cNvSpPr>
            <a:spLocks noGrp="1"/>
          </p:cNvSpPr>
          <p:nvPr>
            <p:ph type="sldNum" sz="quarter" idx="5"/>
          </p:nvPr>
        </p:nvSpPr>
        <p:spPr/>
        <p:txBody>
          <a:bodyPr/>
          <a:lstStyle/>
          <a:p>
            <a:pPr>
              <a:defRPr/>
            </a:pPr>
            <a:fld id="{C1372DDC-380B-42E8-A1C5-C3ED20C95409}" type="slidenum">
              <a:rPr lang="en-US" altLang="en-US" smtClean="0"/>
              <a:pPr>
                <a:defRPr/>
              </a:pPr>
              <a:t>14</a:t>
            </a:fld>
            <a:endParaRPr lang="en-US" altLang="en-US"/>
          </a:p>
        </p:txBody>
      </p:sp>
    </p:spTree>
    <p:extLst>
      <p:ext uri="{BB962C8B-B14F-4D97-AF65-F5344CB8AC3E}">
        <p14:creationId xmlns:p14="http://schemas.microsoft.com/office/powerpoint/2010/main" val="908801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0241016-6730-403A-ABAD-8019CB1FD15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55BC4B0D-6ABE-4347-8D51-8BCE62AF1D4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r>
              <a:rPr lang="en-US" altLang="en-US" dirty="0"/>
              <a:t>Karen:</a:t>
            </a:r>
          </a:p>
          <a:p>
            <a:endParaRPr lang="en-US" altLang="en-US" dirty="0"/>
          </a:p>
          <a:p>
            <a:r>
              <a:rPr lang="en-US" sz="1200" kern="1200" dirty="0">
                <a:solidFill>
                  <a:schemeClr val="tx1"/>
                </a:solidFill>
                <a:effectLst/>
                <a:latin typeface="+mn-lt"/>
                <a:ea typeface="+mn-ea"/>
                <a:cs typeface="+mn-cs"/>
              </a:rPr>
              <a:t>Under New Hampshire and federal laws, schools are not allowed to make changes to student’s IEPs without holding an IEP team meeting and giving the parent an opportunity to participate in the decision-making process.  These are not regular times, though and, although the law does not permit schools to unilaterally change IEPs, we are hearing from parents that this may be happening.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School’s notices of proposed changes to IEPs are usually included in a form called a “written prior notice.”  If you receive a written prior notice or other notice from the school which proposes a change in a child’s IEP that is not acceptable, especially if it calls for a </a:t>
            </a:r>
            <a:r>
              <a:rPr lang="en-US" sz="1200" i="1" kern="1200" dirty="0">
                <a:solidFill>
                  <a:schemeClr val="tx1"/>
                </a:solidFill>
                <a:effectLst/>
                <a:latin typeface="+mn-lt"/>
                <a:ea typeface="+mn-ea"/>
                <a:cs typeface="+mn-cs"/>
              </a:rPr>
              <a:t>reduction in services </a:t>
            </a:r>
            <a:r>
              <a:rPr lang="en-US" sz="1200" kern="1200" dirty="0">
                <a:solidFill>
                  <a:schemeClr val="tx1"/>
                </a:solidFill>
                <a:effectLst/>
                <a:latin typeface="+mn-lt"/>
                <a:ea typeface="+mn-ea"/>
                <a:cs typeface="+mn-cs"/>
              </a:rPr>
              <a:t>under the IEP, you must respond, </a:t>
            </a:r>
            <a:r>
              <a:rPr lang="en-US" sz="1200" u="sng" kern="1200" dirty="0">
                <a:solidFill>
                  <a:schemeClr val="tx1"/>
                </a:solidFill>
                <a:effectLst/>
                <a:latin typeface="+mn-lt"/>
                <a:ea typeface="+mn-ea"/>
                <a:cs typeface="+mn-cs"/>
              </a:rPr>
              <a:t>in writing,</a:t>
            </a:r>
            <a:r>
              <a:rPr lang="en-US" sz="1200" kern="1200" dirty="0">
                <a:solidFill>
                  <a:schemeClr val="tx1"/>
                </a:solidFill>
                <a:effectLst/>
                <a:latin typeface="+mn-lt"/>
                <a:ea typeface="+mn-ea"/>
                <a:cs typeface="+mn-cs"/>
              </a:rPr>
              <a:t> and let the school know you do not agree/do not consent to the school district’s proposed change.  Otherwise – the school district may implement its proposal.</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Parents have only 14 days from the date of the school issues notice of its proposed changes to respond to the school’s proposal.  The parent’s options are to consent (agree) to the proposed changes, refuse consent (disagree) to the proposed changes, or partially consent (agree with some proposed changes but not others).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 notify the school district that you refuse consent to some or all of the proposed changes, the school district will not be able to implement the proposed change(s) you refused consent for. (note, the school district may schedule an IEP team meeting to try to resolve any concerns or request an administrative hearing to resolve the dispute).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Re: mechanics of responding to the school’s proposal,  I would err on the side of caution and recommend doing your best to ensure the school receives your written response within 14 days of the date on the school’s notice.  You could mail your response at least 2 days before it is due (recommend certified return receipt  so you have proof of when you sent it/when it was received), You could send an email (though sending an email is not a guarantee it will be received) or both.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 receive a notice of proposed changes to the IEP and don’t respond, the school will be able to move forward with its proposal as if you had agreed to it.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you receive a written prior notice form or other notice from the school which proposes changes to your child’s education services and are not sure what do, you can reach out to PIC or ABLE for practical advice or DRC-NH for legal advice. </a:t>
            </a:r>
          </a:p>
          <a:p>
            <a:endParaRPr lang="en-US" altLang="en-US" dirty="0"/>
          </a:p>
          <a:p>
            <a:endParaRPr lang="en-US" altLang="en-US" dirty="0"/>
          </a:p>
          <a:p>
            <a:endParaRPr lang="en-US" altLang="en-US" dirty="0"/>
          </a:p>
          <a:p>
            <a:endParaRPr lang="en-US" altLang="en-US" dirty="0"/>
          </a:p>
        </p:txBody>
      </p:sp>
      <p:sp>
        <p:nvSpPr>
          <p:cNvPr id="35844" name="Slide Number Placeholder 3">
            <a:extLst>
              <a:ext uri="{FF2B5EF4-FFF2-40B4-BE49-F238E27FC236}">
                <a16:creationId xmlns:a16="http://schemas.microsoft.com/office/drawing/2014/main" id="{1BE424D4-5A60-418B-8CD7-C571576293C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6D36965-DAB3-4FB3-BD67-F98929247768}" type="slidenum">
              <a:rPr lang="en-US" altLang="en-US" smtClean="0">
                <a:latin typeface="Times New Roman" panose="02020603050405020304" pitchFamily="18" charset="0"/>
              </a:rPr>
              <a:pPr/>
              <a:t>15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476792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1B9AEE9-AE25-4221-9AE6-596065FB71D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B5684FAD-30A9-49C4-BB2C-63F7A3D7342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altLang="en-US" dirty="0"/>
              <a:t>Karen</a:t>
            </a:r>
          </a:p>
          <a:p>
            <a:endParaRPr lang="en-US" alt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dirty="0">
                <a:solidFill>
                  <a:srgbClr val="000066"/>
                </a:solidFill>
                <a:latin typeface="Arial" panose="020B0604020202020204" pitchFamily="34" charset="0"/>
                <a:cs typeface="Arial" panose="020B0604020202020204" pitchFamily="34" charset="0"/>
              </a:rPr>
              <a:t>The switch to remote instruction is new for everyone and is posing challenges for parents, children, school districts, teachers and related services providers.  Try as best you can to reach out to your school and student’s IEP team to do some creative problem solving.  For example, if a student’s IEP requires small group work or social skills groups, explore whether this might be done via video conferencing or using a conference call telephone line.  Reach out to organizations like PIC and ABLE-NH for help devising alternatives.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0" dirty="0">
              <a:solidFill>
                <a:srgbClr val="000066"/>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0" dirty="0">
                <a:solidFill>
                  <a:srgbClr val="000066"/>
                </a:solidFill>
                <a:latin typeface="Arial" panose="020B0604020202020204" pitchFamily="34" charset="0"/>
                <a:cs typeface="Arial" panose="020B0604020202020204" pitchFamily="34" charset="0"/>
              </a:rPr>
              <a:t>And, remember, if the school does not provide a FAPE (fully implement the IEP and provide access to the general curriculum), the school should provide the compensatory education services that are necessary to make up the missed services.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0" dirty="0">
              <a:solidFill>
                <a:srgbClr val="000066"/>
              </a:solidFill>
              <a:latin typeface="Arial" panose="020B0604020202020204" pitchFamily="34" charset="0"/>
              <a:cs typeface="Arial" panose="020B0604020202020204" pitchFamily="34" charset="0"/>
            </a:endParaRPr>
          </a:p>
          <a:p>
            <a:r>
              <a:rPr lang="en-US" sz="1200" dirty="0">
                <a:latin typeface="Arial" panose="020B0604020202020204" pitchFamily="34" charset="0"/>
              </a:rPr>
              <a:t>     </a:t>
            </a:r>
            <a:endParaRPr lang="en-US" altLang="en-US" dirty="0"/>
          </a:p>
        </p:txBody>
      </p:sp>
      <p:sp>
        <p:nvSpPr>
          <p:cNvPr id="27652" name="Slide Number Placeholder 3">
            <a:extLst>
              <a:ext uri="{FF2B5EF4-FFF2-40B4-BE49-F238E27FC236}">
                <a16:creationId xmlns:a16="http://schemas.microsoft.com/office/drawing/2014/main" id="{79C377BD-60EE-4A23-A7B9-2D02E11083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9987A02-E4F3-4ADF-95C9-2070E7FC7DC7}" type="slidenum">
              <a:rPr lang="en-US" altLang="en-US" smtClean="0">
                <a:latin typeface="Times New Roman" panose="02020603050405020304" pitchFamily="18" charset="0"/>
              </a:rPr>
              <a:pPr/>
              <a:t>16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697700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1B9AEE9-AE25-4221-9AE6-596065FB71D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B5684FAD-30A9-49C4-BB2C-63F7A3D7342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0" dirty="0">
              <a:solidFill>
                <a:srgbClr val="000066"/>
              </a:solidFill>
              <a:latin typeface="Arial" panose="020B0604020202020204" pitchFamily="34" charset="0"/>
              <a:cs typeface="Arial" panose="020B0604020202020204" pitchFamily="34" charset="0"/>
            </a:endParaRPr>
          </a:p>
          <a:p>
            <a:r>
              <a:rPr lang="en-US" sz="1200" dirty="0">
                <a:latin typeface="Arial" panose="020B0604020202020204" pitchFamily="34" charset="0"/>
              </a:rPr>
              <a:t>Remote Instruction/Support model is going to be particularly challenging for some children and families.  There are some children with significant challenges whose needs will be very difficult to meet in a remote instruction environment. </a:t>
            </a:r>
            <a:r>
              <a:rPr lang="en-US" dirty="0">
                <a:latin typeface="Times New Roman" panose="02020603050405020304" pitchFamily="18" charset="0"/>
                <a:cs typeface="Times New Roman" panose="02020603050405020304" pitchFamily="18" charset="0"/>
              </a:rPr>
              <a:t> For example, some children require multiple therapies, intensive behavior support services or the support of a one-on-one staff member in addition to the classroom teacher to access their education.  Depending on the child’s individual needs, it might be possible to secure some additional supports from another agency, like one of the area agencies or the community mental health center.</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Keep trying to work with your school district and student’s IEP Teams during this time, but also make sure you document your efforts, keep track of what services your student is not receiving at this time and any harm, such as decline in skills, that results from the lack of services. </a:t>
            </a:r>
          </a:p>
          <a:p>
            <a:endParaRPr lang="en-US" altLang="en-US" b="0" dirty="0">
              <a:solidFill>
                <a:srgbClr val="000066"/>
              </a:solidFill>
              <a:latin typeface="Times New Roman" panose="02020603050405020304" pitchFamily="18" charset="0"/>
              <a:cs typeface="Times New Roman" panose="02020603050405020304" pitchFamily="18" charset="0"/>
            </a:endParaRPr>
          </a:p>
          <a:p>
            <a:r>
              <a:rPr lang="en-US" altLang="en-US" b="0" dirty="0">
                <a:solidFill>
                  <a:srgbClr val="000066"/>
                </a:solidFill>
                <a:latin typeface="Arial" panose="020B0604020202020204" pitchFamily="34" charset="0"/>
                <a:cs typeface="Arial" panose="020B0604020202020204" pitchFamily="34" charset="0"/>
              </a:rPr>
              <a:t>Remember, if the school does not provide a FAPE (fully implement the IEP and provide access to the general curriculum), the school should provide the compensatory education services that are necessary to make up the missed services.  The documentation you keep regarding your efforts, the services your child missed and any noted harm will be useful if/when you request compensatory education services for your child.</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0" dirty="0">
              <a:solidFill>
                <a:srgbClr val="000066"/>
              </a:solidFill>
              <a:latin typeface="Arial" panose="020B0604020202020204" pitchFamily="34" charset="0"/>
              <a:cs typeface="Arial" panose="020B0604020202020204" pitchFamily="34" charset="0"/>
            </a:endParaRPr>
          </a:p>
          <a:p>
            <a:endParaRPr lang="en-US" altLang="en-US" dirty="0"/>
          </a:p>
        </p:txBody>
      </p:sp>
      <p:sp>
        <p:nvSpPr>
          <p:cNvPr id="27652" name="Slide Number Placeholder 3">
            <a:extLst>
              <a:ext uri="{FF2B5EF4-FFF2-40B4-BE49-F238E27FC236}">
                <a16:creationId xmlns:a16="http://schemas.microsoft.com/office/drawing/2014/main" id="{79C377BD-60EE-4A23-A7B9-2D02E11083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9987A02-E4F3-4ADF-95C9-2070E7FC7DC7}" type="slidenum">
              <a:rPr lang="en-US" altLang="en-US" smtClean="0">
                <a:latin typeface="Times New Roman" panose="02020603050405020304" pitchFamily="18" charset="0"/>
              </a:rPr>
              <a:pPr/>
              <a:t>17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055921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CF739BF6-8D93-47F8-99B1-86AC3812DA2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050CD3A3-E6E7-48EF-965C-F1C623C684B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Karen</a:t>
            </a:r>
          </a:p>
          <a:p>
            <a:endParaRPr lang="en-US" altLang="en-US" dirty="0"/>
          </a:p>
          <a:p>
            <a:r>
              <a:rPr lang="en-US" altLang="en-US" dirty="0"/>
              <a:t>The local school district</a:t>
            </a:r>
            <a:r>
              <a:rPr lang="en-US" sz="1200" kern="1200" dirty="0">
                <a:solidFill>
                  <a:schemeClr val="tx1"/>
                </a:solidFill>
                <a:latin typeface="+mn-lt"/>
                <a:ea typeface="+mn-ea"/>
                <a:cs typeface="+mn-cs"/>
              </a:rPr>
              <a:t> is responsible for providing a FAPE and should work with the private school  or private service provider to ensure your child receives their services.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The governor’s executive order closing schools did not apply to private schools.  Some private schools may remain open; while others are providing remote instruction.  If the private school or private service provider cannot meet your student’s needs, the school district must work with the private school/provider to coordinate services.  Another option is for the school district to arrange substitute service providers.  If the private school or private provider are not able top meet the student’s needs, the school may need to convene an IEP Team meeting to determine how the student will continue to receive a FAPE.. </a:t>
            </a:r>
            <a:endParaRPr lang="en-US" altLang="en-US" dirty="0"/>
          </a:p>
          <a:p>
            <a:endParaRPr lang="en-US" altLang="en-US" dirty="0"/>
          </a:p>
        </p:txBody>
      </p:sp>
      <p:sp>
        <p:nvSpPr>
          <p:cNvPr id="29700" name="Slide Number Placeholder 3">
            <a:extLst>
              <a:ext uri="{FF2B5EF4-FFF2-40B4-BE49-F238E27FC236}">
                <a16:creationId xmlns:a16="http://schemas.microsoft.com/office/drawing/2014/main" id="{E870606A-7C4F-4B9C-A757-0324AE762A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574F72F-22D3-452D-9C3D-47DD491AD878}" type="slidenum">
              <a:rPr lang="en-US" altLang="en-US" smtClean="0">
                <a:latin typeface="Times New Roman" panose="02020603050405020304" pitchFamily="18" charset="0"/>
              </a:rPr>
              <a:pPr/>
              <a:t>18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0709892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A523994A-7253-4549-B14B-E264C8E05DF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AEF0865A-67E7-415A-A238-5909FCA9849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Karen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a:p>
            <a:r>
              <a:rPr lang="en-US" altLang="en-US" sz="1200" kern="1200" baseline="0" dirty="0">
                <a:solidFill>
                  <a:schemeClr val="tx1"/>
                </a:solidFill>
                <a:latin typeface="+mn-lt"/>
                <a:ea typeface="+mn-ea"/>
                <a:cs typeface="+mn-cs"/>
              </a:rPr>
              <a:t>Charter Schools are Public Schools.  When a child with a disability attends a chartered public school, the local school district is responsible for providing the child’s special education and related services.  Sometimes the local district arranges for the chartered school to provide some or all of these services; sometimes the public school provides them at the chartered public school or at another location; like the school district.  Regardless of how these services are provided, the local school district remains responsible for ensuring they are provided, even while schools are physically closed.  Parents whose children attend chartered public schools should work with their IEP Teams to resolve any questions about how the IEP will be implemented.  If you are not able to resolve issues, feel free to contact DRC for legal advice and/or PIC, ABLE for practical suggestions. </a:t>
            </a:r>
            <a:endParaRPr lang="en-US" altLang="en-US" dirty="0"/>
          </a:p>
        </p:txBody>
      </p:sp>
      <p:sp>
        <p:nvSpPr>
          <p:cNvPr id="31748" name="Slide Number Placeholder 3">
            <a:extLst>
              <a:ext uri="{FF2B5EF4-FFF2-40B4-BE49-F238E27FC236}">
                <a16:creationId xmlns:a16="http://schemas.microsoft.com/office/drawing/2014/main" id="{22C2067C-D6E4-49DB-9475-D9D1EAE0D42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5E57106-9972-49CB-8AA6-B303F3F14A9D}" type="slidenum">
              <a:rPr lang="en-US" altLang="en-US" smtClean="0">
                <a:latin typeface="Times New Roman" panose="02020603050405020304" pitchFamily="18" charset="0"/>
              </a:rPr>
              <a:pPr/>
              <a:t>19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647804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87264AAA-A658-4971-80AC-10D84AEC432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C8B08FF4-F307-4D35-A267-ACF290628DC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Lisa</a:t>
            </a:r>
          </a:p>
        </p:txBody>
      </p:sp>
      <p:sp>
        <p:nvSpPr>
          <p:cNvPr id="8196" name="Slide Number Placeholder 3">
            <a:extLst>
              <a:ext uri="{FF2B5EF4-FFF2-40B4-BE49-F238E27FC236}">
                <a16:creationId xmlns:a16="http://schemas.microsoft.com/office/drawing/2014/main" id="{18F303E6-2C33-4ECD-9F67-8654148932C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DC7C33C-E7B7-4DF5-9B93-3E8529BDA859}" type="slidenum">
              <a:rPr lang="en-US" altLang="en-US" smtClean="0">
                <a:latin typeface="Times New Roman" panose="02020603050405020304" pitchFamily="18" charset="0"/>
              </a:rPr>
              <a:pPr/>
              <a:t>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1171116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DE20ECDF-B747-4CB0-B57D-F82BBF5401F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23CB0537-A4CC-41B4-815E-52B466A08BF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Times New Roman" panose="02020603050405020304" pitchFamily="18" charset="0"/>
                <a:cs typeface="Times New Roman" panose="02020603050405020304" pitchFamily="18" charset="0"/>
              </a:rPr>
              <a:t>Bonnie</a:t>
            </a:r>
          </a:p>
          <a:p>
            <a:endParaRPr lang="en-US" altLang="en-US" dirty="0">
              <a:latin typeface="Times New Roman" panose="02020603050405020304" pitchFamily="18" charset="0"/>
              <a:cs typeface="Times New Roman" panose="02020603050405020304" pitchFamily="18" charset="0"/>
            </a:endParaRPr>
          </a:p>
          <a:p>
            <a:r>
              <a:rPr lang="en-US" altLang="en-US" dirty="0">
                <a:latin typeface="Times New Roman" panose="02020603050405020304" pitchFamily="18" charset="0"/>
                <a:cs typeface="Times New Roman" panose="02020603050405020304" pitchFamily="18" charset="0"/>
              </a:rPr>
              <a:t>[Ed 1111.04(f)(1), referencing RSA 193:1(I)(c) and RSA 193:5]</a:t>
            </a:r>
          </a:p>
          <a:p>
            <a:endParaRPr lang="en-US" altLang="en-US" dirty="0"/>
          </a:p>
        </p:txBody>
      </p:sp>
      <p:sp>
        <p:nvSpPr>
          <p:cNvPr id="33796" name="Slide Number Placeholder 3">
            <a:extLst>
              <a:ext uri="{FF2B5EF4-FFF2-40B4-BE49-F238E27FC236}">
                <a16:creationId xmlns:a16="http://schemas.microsoft.com/office/drawing/2014/main" id="{50BAB8CE-782D-455A-8951-FEE05DD3472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05E9761-6D07-4EEA-80AC-3CEC2FB69E5E}" type="slidenum">
              <a:rPr lang="en-US" altLang="en-US" smtClean="0">
                <a:latin typeface="Times New Roman" panose="02020603050405020304" pitchFamily="18" charset="0"/>
              </a:rPr>
              <a:pPr/>
              <a:t>20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6386627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8DC2EFA4-0AB0-449A-A895-77894B1EFF9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5409D2EC-27EC-4C11-A87D-796ED80A50B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highlight>
                <a:srgbClr val="FFFF00"/>
              </a:highligh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Bonnie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Explain the </a:t>
            </a:r>
            <a:r>
              <a:rPr lang="en-US" altLang="en-US" dirty="0" err="1"/>
              <a:t>dif</a:t>
            </a:r>
            <a:r>
              <a:rPr lang="en-US" altLang="en-US" dirty="0"/>
              <a:t> b/w ESY and comp ed</a:t>
            </a:r>
          </a:p>
          <a:p>
            <a:r>
              <a:rPr lang="en-US" sz="1200" kern="1200" dirty="0">
                <a:solidFill>
                  <a:schemeClr val="tx1"/>
                </a:solidFill>
                <a:effectLst/>
                <a:latin typeface="+mn-lt"/>
                <a:ea typeface="+mn-ea"/>
                <a:cs typeface="+mn-cs"/>
              </a:rPr>
              <a:t>As Karen said earlier, compensatory services are provided to make up for a district’s failure to provide a FAPE in the past</a:t>
            </a:r>
          </a:p>
          <a:p>
            <a:r>
              <a:rPr lang="en-US" sz="1200" kern="1200" dirty="0">
                <a:solidFill>
                  <a:schemeClr val="tx1"/>
                </a:solidFill>
                <a:effectLst/>
                <a:latin typeface="+mn-lt"/>
                <a:ea typeface="+mn-ea"/>
                <a:cs typeface="+mn-cs"/>
              </a:rPr>
              <a:t>ESY services are services provided when school is not in session.  A child may receive ESY services if the IEP team determines that the child needs ESY to receive a FAPE.  </a:t>
            </a:r>
          </a:p>
          <a:p>
            <a:r>
              <a:rPr lang="en-US" sz="1200" kern="1200" dirty="0">
                <a:solidFill>
                  <a:schemeClr val="tx1"/>
                </a:solidFill>
                <a:effectLst/>
                <a:latin typeface="+mn-lt"/>
                <a:ea typeface="+mn-ea"/>
                <a:cs typeface="+mn-cs"/>
              </a:rPr>
              <a:t>Because the IEP includes a statement of the length of the school year and school day the child needs to implement the IEP, your child may already have ESY services in his/her IEP.  Even if a child does not have ESY services in the current IEP, if you believe that he/she needs them, you can request an IEP team meeting to discuss it with the IEP team. </a:t>
            </a:r>
          </a:p>
          <a:p>
            <a:r>
              <a:rPr lang="en-US" sz="1200" kern="1200" dirty="0">
                <a:solidFill>
                  <a:schemeClr val="tx1"/>
                </a:solidFill>
                <a:effectLst/>
                <a:latin typeface="+mn-lt"/>
                <a:ea typeface="+mn-ea"/>
                <a:cs typeface="+mn-cs"/>
              </a:rPr>
              <a:t>A child may need both ESY services &amp;r compensatory services or one or the other or may not need either</a:t>
            </a:r>
          </a:p>
          <a:p>
            <a:r>
              <a:rPr lang="en-US" sz="1200" u="sng" kern="1200" dirty="0">
                <a:solidFill>
                  <a:schemeClr val="tx1"/>
                </a:solidFill>
                <a:effectLst/>
                <a:latin typeface="+mn-lt"/>
                <a:ea typeface="+mn-ea"/>
                <a:cs typeface="+mn-cs"/>
              </a:rPr>
              <a:t>More information can be found in the NH Bureau of Special Education FY 18 Memo #29</a:t>
            </a:r>
            <a:r>
              <a:rPr lang="en-US" sz="1200" kern="1200" dirty="0">
                <a:solidFill>
                  <a:schemeClr val="tx1"/>
                </a:solidFill>
                <a:effectLst/>
                <a:latin typeface="+mn-lt"/>
                <a:ea typeface="+mn-ea"/>
                <a:cs typeface="+mn-cs"/>
              </a:rPr>
              <a:t>, including factors to be considered by the IEP team in deciding the need for ESY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46084" name="Slide Number Placeholder 3">
            <a:extLst>
              <a:ext uri="{FF2B5EF4-FFF2-40B4-BE49-F238E27FC236}">
                <a16:creationId xmlns:a16="http://schemas.microsoft.com/office/drawing/2014/main" id="{69DB109C-0B1B-464E-85E3-57D1BA03DB3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D2B3A10-B98D-4D8E-BAFD-AF1D38647695}" type="slidenum">
              <a:rPr lang="en-US" altLang="en-US" smtClean="0">
                <a:latin typeface="Times New Roman" panose="02020603050405020304" pitchFamily="18" charset="0"/>
              </a:rPr>
              <a:pPr/>
              <a:t>21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5064352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E74616D0-50E1-4C2F-A91D-44F9B5328E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A4720473-3830-4312-A8ED-4CAE0FF9A17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Bonnie</a:t>
            </a:r>
          </a:p>
          <a:p>
            <a:endParaRPr lang="en-US" altLang="en-US" dirty="0"/>
          </a:p>
        </p:txBody>
      </p:sp>
      <p:sp>
        <p:nvSpPr>
          <p:cNvPr id="37892" name="Slide Number Placeholder 3">
            <a:extLst>
              <a:ext uri="{FF2B5EF4-FFF2-40B4-BE49-F238E27FC236}">
                <a16:creationId xmlns:a16="http://schemas.microsoft.com/office/drawing/2014/main" id="{1F1237A7-A5A8-4DE6-839C-5205FA182EC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D8F89E2-20B2-48CB-9FEB-08D796062392}" type="slidenum">
              <a:rPr lang="en-US" altLang="en-US" smtClean="0">
                <a:latin typeface="Times New Roman" panose="02020603050405020304" pitchFamily="18" charset="0"/>
              </a:rPr>
              <a:pPr/>
              <a:t>22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735663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1372DDC-380B-42E8-A1C5-C3ED20C95409}" type="slidenum">
              <a:rPr lang="en-US" altLang="en-US" smtClean="0"/>
              <a:pPr>
                <a:defRPr/>
              </a:pPr>
              <a:t>23</a:t>
            </a:fld>
            <a:endParaRPr lang="en-US" altLang="en-US"/>
          </a:p>
        </p:txBody>
      </p:sp>
    </p:spTree>
    <p:extLst>
      <p:ext uri="{BB962C8B-B14F-4D97-AF65-F5344CB8AC3E}">
        <p14:creationId xmlns:p14="http://schemas.microsoft.com/office/powerpoint/2010/main" val="656174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E74616D0-50E1-4C2F-A91D-44F9B5328E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A4720473-3830-4312-A8ED-4CAE0FF9A17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indent="0">
              <a:spcBef>
                <a:spcPct val="0"/>
              </a:spcBef>
              <a:spcAft>
                <a:spcPts val="1800"/>
              </a:spcAft>
              <a:buClrTx/>
              <a:buSzTx/>
              <a:buFontTx/>
              <a:buNone/>
            </a:pPr>
            <a:r>
              <a:rPr lang="en-US" altLang="en-US" dirty="0"/>
              <a:t>Lisa</a:t>
            </a:r>
          </a:p>
        </p:txBody>
      </p:sp>
      <p:sp>
        <p:nvSpPr>
          <p:cNvPr id="37892" name="Slide Number Placeholder 3">
            <a:extLst>
              <a:ext uri="{FF2B5EF4-FFF2-40B4-BE49-F238E27FC236}">
                <a16:creationId xmlns:a16="http://schemas.microsoft.com/office/drawing/2014/main" id="{1F1237A7-A5A8-4DE6-839C-5205FA182EC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D8F89E2-20B2-48CB-9FEB-08D796062392}" type="slidenum">
              <a:rPr lang="en-US" altLang="en-US" smtClean="0">
                <a:latin typeface="Times New Roman" panose="02020603050405020304" pitchFamily="18" charset="0"/>
              </a:rPr>
              <a:pPr/>
              <a:t>24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4349682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E74616D0-50E1-4C2F-A91D-44F9B5328E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A4720473-3830-4312-A8ED-4CAE0FF9A17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indent="0">
              <a:spcBef>
                <a:spcPct val="0"/>
              </a:spcBef>
              <a:spcAft>
                <a:spcPts val="1800"/>
              </a:spcAft>
              <a:buClrTx/>
              <a:buSzTx/>
              <a:buFontTx/>
              <a:buNone/>
            </a:pPr>
            <a:r>
              <a:rPr lang="en-US" altLang="en-US" dirty="0"/>
              <a:t>Lisa</a:t>
            </a:r>
          </a:p>
        </p:txBody>
      </p:sp>
      <p:sp>
        <p:nvSpPr>
          <p:cNvPr id="37892" name="Slide Number Placeholder 3">
            <a:extLst>
              <a:ext uri="{FF2B5EF4-FFF2-40B4-BE49-F238E27FC236}">
                <a16:creationId xmlns:a16="http://schemas.microsoft.com/office/drawing/2014/main" id="{1F1237A7-A5A8-4DE6-839C-5205FA182EC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D8F89E2-20B2-48CB-9FEB-08D796062392}" type="slidenum">
              <a:rPr lang="en-US" altLang="en-US" smtClean="0">
                <a:latin typeface="Times New Roman" panose="02020603050405020304" pitchFamily="18" charset="0"/>
              </a:rPr>
              <a:pPr/>
              <a:t>25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0149445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E14FB08-9152-49A7-8424-5016047B6B1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A4881EE1-49F7-4933-AB3D-B2901B58B92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ts val="1800"/>
              </a:spcAft>
              <a:buClr>
                <a:srgbClr val="0000CC"/>
              </a:buClr>
              <a:buSzPct val="85000"/>
              <a:tabLst>
                <a:tab pos="292100" algn="l"/>
              </a:tabLst>
            </a:pPr>
            <a:r>
              <a:rPr lang="en-US" altLang="en-US" dirty="0">
                <a:latin typeface="Times New Roman" panose="02020603050405020304" pitchFamily="18" charset="0"/>
                <a:cs typeface="Times New Roman" panose="02020603050405020304" pitchFamily="18" charset="0"/>
              </a:rPr>
              <a:t>Lisa</a:t>
            </a:r>
          </a:p>
        </p:txBody>
      </p:sp>
      <p:sp>
        <p:nvSpPr>
          <p:cNvPr id="48132" name="Slide Number Placeholder 3">
            <a:extLst>
              <a:ext uri="{FF2B5EF4-FFF2-40B4-BE49-F238E27FC236}">
                <a16:creationId xmlns:a16="http://schemas.microsoft.com/office/drawing/2014/main" id="{CF194EB1-AAAF-4F90-89A8-DE945A1D39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D855651C-F614-4F1F-8837-89567B82DF4C}" type="slidenum">
              <a:rPr lang="en-US" altLang="en-US" smtClean="0">
                <a:latin typeface="Times New Roman" panose="02020603050405020304" pitchFamily="18" charset="0"/>
              </a:rPr>
              <a:pPr/>
              <a:t>26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470804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D41C539A-5EC2-47E4-87A7-DAFB87DCC95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FFF261D1-8DD9-44D6-80BE-117930CEECE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ts val="1800"/>
              </a:spcAft>
              <a:buClr>
                <a:srgbClr val="0000CC"/>
              </a:buClr>
              <a:buSzPct val="85000"/>
              <a:tabLst>
                <a:tab pos="292100" algn="l"/>
              </a:tabLst>
            </a:pPr>
            <a:r>
              <a:rPr lang="en-US" altLang="en-US" dirty="0">
                <a:latin typeface="Times New Roman" panose="02020603050405020304" pitchFamily="18" charset="0"/>
                <a:cs typeface="Times New Roman" panose="02020603050405020304" pitchFamily="18" charset="0"/>
              </a:rPr>
              <a:t>Lisa</a:t>
            </a:r>
          </a:p>
        </p:txBody>
      </p:sp>
      <p:sp>
        <p:nvSpPr>
          <p:cNvPr id="50180" name="Slide Number Placeholder 3">
            <a:extLst>
              <a:ext uri="{FF2B5EF4-FFF2-40B4-BE49-F238E27FC236}">
                <a16:creationId xmlns:a16="http://schemas.microsoft.com/office/drawing/2014/main" id="{D1D6E05B-18C9-4DE7-9880-4D51A854188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4ADC24F-CDC6-4C7F-914E-16D3B5B57937}" type="slidenum">
              <a:rPr lang="en-US" altLang="en-US" smtClean="0">
                <a:latin typeface="Times New Roman" panose="02020603050405020304" pitchFamily="18" charset="0"/>
              </a:rPr>
              <a:pPr/>
              <a:t>27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0949650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D41C539A-5EC2-47E4-87A7-DAFB87DCC95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FFF261D1-8DD9-44D6-80BE-117930CEECE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ts val="1800"/>
              </a:spcAft>
              <a:buClr>
                <a:srgbClr val="0000CC"/>
              </a:buClr>
              <a:buSzPct val="85000"/>
              <a:tabLst>
                <a:tab pos="292100" algn="l"/>
              </a:tabLst>
            </a:pPr>
            <a:r>
              <a:rPr lang="en-US" altLang="en-US" dirty="0">
                <a:latin typeface="Times New Roman" panose="02020603050405020304" pitchFamily="18" charset="0"/>
                <a:cs typeface="Times New Roman" panose="02020603050405020304" pitchFamily="18" charset="0"/>
              </a:rPr>
              <a:t>Lisa</a:t>
            </a:r>
          </a:p>
        </p:txBody>
      </p:sp>
      <p:sp>
        <p:nvSpPr>
          <p:cNvPr id="50180" name="Slide Number Placeholder 3">
            <a:extLst>
              <a:ext uri="{FF2B5EF4-FFF2-40B4-BE49-F238E27FC236}">
                <a16:creationId xmlns:a16="http://schemas.microsoft.com/office/drawing/2014/main" id="{D1D6E05B-18C9-4DE7-9880-4D51A854188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4ADC24F-CDC6-4C7F-914E-16D3B5B57937}" type="slidenum">
              <a:rPr lang="en-US" altLang="en-US" smtClean="0">
                <a:latin typeface="Times New Roman" panose="02020603050405020304" pitchFamily="18" charset="0"/>
              </a:rPr>
              <a:pPr/>
              <a:t>28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4475805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C85090C5-2571-4F86-8AF8-2C8FDEA58B0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CEE6BBC5-E81A-4A8D-A469-36A5A8FCC66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ts val="1800"/>
              </a:spcAft>
              <a:buClr>
                <a:srgbClr val="0000CC"/>
              </a:buClr>
              <a:buSzPct val="85000"/>
              <a:tabLst>
                <a:tab pos="292100" algn="l"/>
              </a:tabLst>
            </a:pPr>
            <a:r>
              <a:rPr lang="en-US" altLang="en-US" dirty="0">
                <a:latin typeface="Times New Roman" panose="02020603050405020304" pitchFamily="18" charset="0"/>
                <a:cs typeface="Times New Roman" panose="02020603050405020304" pitchFamily="18" charset="0"/>
              </a:rPr>
              <a:t>Lisa</a:t>
            </a:r>
          </a:p>
        </p:txBody>
      </p:sp>
      <p:sp>
        <p:nvSpPr>
          <p:cNvPr id="52228" name="Slide Number Placeholder 3">
            <a:extLst>
              <a:ext uri="{FF2B5EF4-FFF2-40B4-BE49-F238E27FC236}">
                <a16:creationId xmlns:a16="http://schemas.microsoft.com/office/drawing/2014/main" id="{A8658D17-3FE1-4995-94A4-7ECE015D785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3E83489-2D6F-4A4E-9FFC-45367CDDD8CD}" type="slidenum">
              <a:rPr lang="en-US" altLang="en-US" smtClean="0">
                <a:latin typeface="Times New Roman" panose="02020603050405020304" pitchFamily="18" charset="0"/>
              </a:rPr>
              <a:pPr/>
              <a:t>29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669872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Lisa</a:t>
            </a:r>
          </a:p>
          <a:p>
            <a:endParaRPr lang="en-US" dirty="0"/>
          </a:p>
          <a:p>
            <a:r>
              <a:rPr lang="en-US" dirty="0"/>
              <a:t>Things are changing daily! On the federal level, we are aware that before the end of this month, the Education Secretary might recommend that Congress </a:t>
            </a:r>
            <a:r>
              <a:rPr lang="en-US" sz="1200" kern="1200" dirty="0">
                <a:solidFill>
                  <a:schemeClr val="tx1"/>
                </a:solidFill>
                <a:effectLst/>
                <a:latin typeface="+mn-lt"/>
                <a:ea typeface="+mn-ea"/>
                <a:cs typeface="+mn-cs"/>
              </a:rPr>
              <a:t>waive certain rights under IDEA. If this happens, we will hold another webinar to discuss any changes in students’ rights. For today's webinar, we will not address the possible implications of any action the federal government might take. Instead, we will focus on the law that is in place right now.  </a:t>
            </a:r>
            <a:r>
              <a:rPr lang="en-US" dirty="0"/>
              <a:t> </a:t>
            </a:r>
          </a:p>
          <a:p>
            <a:endParaRPr lang="en-US" dirty="0"/>
          </a:p>
          <a:p>
            <a:r>
              <a:rPr lang="en-US" dirty="0"/>
              <a:t>This power point presentation and the information we are providing today is intended to be timely as of today’s date. However, due to the changing nature of the law, and changing guidance being issued by the U.S. and State government officials, DRC-NH, PIC and ABLE-NH make no guarantees concerning the accuracy of the content in these materials or information the speakers provide. Finally, this webinar, including these materials, is not intended to </a:t>
            </a:r>
            <a:r>
              <a:rPr lang="en-US" sz="1200" b="0" i="0" kern="1200" dirty="0">
                <a:solidFill>
                  <a:schemeClr val="tx1"/>
                </a:solidFill>
                <a:effectLst/>
                <a:latin typeface="+mn-lt"/>
                <a:ea typeface="+mn-ea"/>
                <a:cs typeface="+mn-cs"/>
              </a:rPr>
              <a:t>provide legal advice about any parent or child’s particular situation. For this reason, the speakers will answer general questions, but will not provide any legal advice regarding any particular child’s situation.</a:t>
            </a:r>
            <a:endParaRPr lang="en-US" dirty="0"/>
          </a:p>
        </p:txBody>
      </p:sp>
      <p:sp>
        <p:nvSpPr>
          <p:cNvPr id="4" name="Slide Number Placeholder 3"/>
          <p:cNvSpPr>
            <a:spLocks noGrp="1"/>
          </p:cNvSpPr>
          <p:nvPr>
            <p:ph type="sldNum" sz="quarter" idx="5"/>
          </p:nvPr>
        </p:nvSpPr>
        <p:spPr/>
        <p:txBody>
          <a:bodyPr/>
          <a:lstStyle/>
          <a:p>
            <a:pPr>
              <a:defRPr/>
            </a:pPr>
            <a:fld id="{C1372DDC-380B-42E8-A1C5-C3ED20C95409}" type="slidenum">
              <a:rPr lang="en-US" altLang="en-US" smtClean="0"/>
              <a:pPr>
                <a:defRPr/>
              </a:pPr>
              <a:t>3</a:t>
            </a:fld>
            <a:endParaRPr lang="en-US" altLang="en-US"/>
          </a:p>
        </p:txBody>
      </p:sp>
    </p:spTree>
    <p:extLst>
      <p:ext uri="{BB962C8B-B14F-4D97-AF65-F5344CB8AC3E}">
        <p14:creationId xmlns:p14="http://schemas.microsoft.com/office/powerpoint/2010/main" val="647783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2F3C3B12-ED94-49C5-B18B-2E2C0302B40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EE078422-5D77-4126-832C-5C7B81FD0ABE}"/>
              </a:ext>
            </a:extLst>
          </p:cNvPr>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ts val="1800"/>
              </a:spcAft>
              <a:buClrTx/>
              <a:buSzTx/>
              <a:buFontTx/>
              <a:buNone/>
              <a:tabLst/>
              <a:defRPr/>
            </a:pPr>
            <a:r>
              <a:rPr lang="en-US" altLang="en-US" dirty="0">
                <a:latin typeface="Arial Narrow" panose="020B0606020202030204" pitchFamily="34" charset="0"/>
                <a:ea typeface="Calibri" panose="020F0502020204030204" pitchFamily="34" charset="0"/>
                <a:cs typeface="Times New Roman" panose="02020603050405020304" pitchFamily="18" charset="0"/>
              </a:rPr>
              <a:t>Bonnie</a:t>
            </a:r>
          </a:p>
          <a:p>
            <a:pPr marL="0" marR="0" lvl="0" indent="0" algn="l" defTabSz="914400" rtl="0" eaLnBrk="0" fontAlgn="base" latinLnBrk="0" hangingPunct="0">
              <a:lnSpc>
                <a:spcPct val="100000"/>
              </a:lnSpc>
              <a:spcBef>
                <a:spcPct val="30000"/>
              </a:spcBef>
              <a:spcAft>
                <a:spcPts val="1800"/>
              </a:spcAft>
              <a:buClrTx/>
              <a:buSzTx/>
              <a:buFontTx/>
              <a:buNone/>
              <a:tabLst/>
              <a:defRPr/>
            </a:pPr>
            <a:endParaRPr lang="en-US" altLang="en-US" dirty="0">
              <a:latin typeface="Arial Narrow" panose="020B0606020202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30000"/>
              </a:spcBef>
              <a:spcAft>
                <a:spcPts val="1800"/>
              </a:spcAft>
              <a:buClrTx/>
              <a:buSzTx/>
              <a:buFontTx/>
              <a:buNone/>
              <a:tabLst/>
              <a:defRPr/>
            </a:pPr>
            <a:r>
              <a:rPr lang="en-US" altLang="en-US" dirty="0">
                <a:latin typeface="Arial Narrow" panose="020B0606020202030204" pitchFamily="34" charset="0"/>
                <a:ea typeface="Calibri" panose="020F0502020204030204" pitchFamily="34" charset="0"/>
                <a:cs typeface="Times New Roman" panose="02020603050405020304" pitchFamily="18" charset="0"/>
              </a:rPr>
              <a:t>Gov Sununu’s Orders: executive order #1 closed schools through April 3</a:t>
            </a:r>
            <a:r>
              <a:rPr lang="en-US" altLang="en-US" baseline="30000" dirty="0">
                <a:latin typeface="Arial Narrow" panose="020B0606020202030204" pitchFamily="34" charset="0"/>
                <a:ea typeface="Calibri" panose="020F0502020204030204" pitchFamily="34" charset="0"/>
                <a:cs typeface="Times New Roman" panose="02020603050405020304" pitchFamily="18" charset="0"/>
              </a:rPr>
              <a:t>rd</a:t>
            </a:r>
            <a:r>
              <a:rPr lang="en-US" altLang="en-US" dirty="0">
                <a:latin typeface="Arial Narrow" panose="020B0606020202030204" pitchFamily="34" charset="0"/>
                <a:ea typeface="Calibri" panose="020F0502020204030204" pitchFamily="34" charset="0"/>
                <a:cs typeface="Times New Roman" panose="02020603050405020304" pitchFamily="18" charset="0"/>
              </a:rPr>
              <a:t> and #19 extends school closures through May 4</a:t>
            </a:r>
            <a:r>
              <a:rPr lang="en-US" altLang="en-US" baseline="30000" dirty="0">
                <a:latin typeface="Arial Narrow" panose="020B0606020202030204" pitchFamily="34" charset="0"/>
                <a:ea typeface="Calibri" panose="020F0502020204030204" pitchFamily="34" charset="0"/>
                <a:cs typeface="Times New Roman" panose="02020603050405020304" pitchFamily="18" charset="0"/>
              </a:rPr>
              <a:t>th</a:t>
            </a:r>
          </a:p>
          <a:p>
            <a:pPr marL="0" marR="0" lvl="0" indent="0" algn="l" defTabSz="914400" rtl="0" eaLnBrk="0" fontAlgn="base" latinLnBrk="0" hangingPunct="0">
              <a:lnSpc>
                <a:spcPct val="100000"/>
              </a:lnSpc>
              <a:spcBef>
                <a:spcPct val="30000"/>
              </a:spcBef>
              <a:spcAft>
                <a:spcPts val="1800"/>
              </a:spcAft>
              <a:buClrTx/>
              <a:buSzTx/>
              <a:buFontTx/>
              <a:buNone/>
              <a:tabLst/>
              <a:defRPr/>
            </a:pPr>
            <a:r>
              <a:rPr lang="en-US" sz="1200" kern="1200" dirty="0">
                <a:solidFill>
                  <a:schemeClr val="tx1"/>
                </a:solidFill>
                <a:effectLst/>
                <a:latin typeface="+mn-lt"/>
                <a:ea typeface="+mn-ea"/>
                <a:cs typeface="+mn-cs"/>
              </a:rPr>
              <a:t>Links to these Executive orders and other resources are at the end of the presentation.</a:t>
            </a:r>
          </a:p>
          <a:p>
            <a:pPr marL="0" marR="0" lvl="0" indent="0" algn="l" defTabSz="914400" rtl="0" eaLnBrk="0" fontAlgn="base" latinLnBrk="0" hangingPunct="0">
              <a:lnSpc>
                <a:spcPct val="100000"/>
              </a:lnSpc>
              <a:spcBef>
                <a:spcPct val="30000"/>
              </a:spcBef>
              <a:spcAft>
                <a:spcPts val="1800"/>
              </a:spcAft>
              <a:buClrTx/>
              <a:buSzTx/>
              <a:buFontTx/>
              <a:buNone/>
              <a:tabLst/>
              <a:defRPr/>
            </a:pPr>
            <a:endParaRPr lang="en-US" altLang="en-US" dirty="0">
              <a:latin typeface="Times New Roman" panose="02020603050405020304" pitchFamily="18" charset="0"/>
              <a:cs typeface="Times New Roman" panose="02020603050405020304" pitchFamily="18" charset="0"/>
            </a:endParaRPr>
          </a:p>
          <a:p>
            <a:pPr>
              <a:spcAft>
                <a:spcPts val="1800"/>
              </a:spcAft>
              <a:defRPr/>
            </a:pPr>
            <a:endParaRPr lang="en-US" dirty="0"/>
          </a:p>
          <a:p>
            <a:pPr>
              <a:defRPr/>
            </a:pPr>
            <a:endParaRPr lang="en-US" dirty="0"/>
          </a:p>
        </p:txBody>
      </p:sp>
      <p:sp>
        <p:nvSpPr>
          <p:cNvPr id="11268" name="Slide Number Placeholder 3">
            <a:extLst>
              <a:ext uri="{FF2B5EF4-FFF2-40B4-BE49-F238E27FC236}">
                <a16:creationId xmlns:a16="http://schemas.microsoft.com/office/drawing/2014/main" id="{419112A3-4A75-40E4-BBBD-F89141A12F2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A0CBE9FF-3764-48A8-97BD-0F10D1E042CE}" type="slidenum">
              <a:rPr lang="en-US" altLang="en-US" smtClean="0">
                <a:latin typeface="Times New Roman" panose="02020603050405020304" pitchFamily="18" charset="0"/>
              </a:rPr>
              <a:pPr/>
              <a:t>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883067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1F5B7E4-E6F9-487A-80BA-3BDA0B20C87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A191694-FAE3-46F5-A8A9-3ECA6A7B3F3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ts val="1800"/>
              </a:spcAft>
              <a:buClrTx/>
              <a:buSzTx/>
              <a:buFontTx/>
              <a:buNone/>
              <a:tabLst/>
              <a:defRPr/>
            </a:pPr>
            <a:r>
              <a:rPr lang="en-US" altLang="en-US" dirty="0"/>
              <a:t> Bonnie – Safety procedures include </a:t>
            </a:r>
            <a:r>
              <a:rPr lang="en-US" i="1" dirty="0">
                <a:solidFill>
                  <a:srgbClr val="000000"/>
                </a:solidFill>
                <a:latin typeface="Times New Roman" panose="02020603050405020304" pitchFamily="18" charset="0"/>
                <a:cs typeface="Times New Roman" panose="02020603050405020304" pitchFamily="18" charset="0"/>
              </a:rPr>
              <a:t>using best hygiene practices (e.g. handwashing), personal </a:t>
            </a:r>
            <a:r>
              <a:rPr lang="en-US" sz="1200" i="1" spc="-20" dirty="0">
                <a:solidFill>
                  <a:srgbClr val="000000"/>
                </a:solidFill>
                <a:latin typeface="Times New Roman" panose="02020603050405020304" pitchFamily="18" charset="0"/>
                <a:cs typeface="Times New Roman" panose="02020603050405020304" pitchFamily="18" charset="0"/>
              </a:rPr>
              <a:t>protective equipment where appropriate &amp; screening involved persons prior to such contact </a:t>
            </a:r>
            <a:endParaRPr lang="en-US" sz="1200" i="1" dirty="0">
              <a:solidFill>
                <a:srgbClr val="000000"/>
              </a:solidFill>
              <a:latin typeface="Times New Roman" panose="02020603050405020304" pitchFamily="18" charset="0"/>
              <a:cs typeface="Times New Roman" panose="02020603050405020304" pitchFamily="18" charset="0"/>
            </a:endParaRPr>
          </a:p>
          <a:p>
            <a:pPr>
              <a:spcAft>
                <a:spcPts val="1800"/>
              </a:spcAft>
            </a:pPr>
            <a:endParaRPr lang="en-US" altLang="en-US" dirty="0"/>
          </a:p>
        </p:txBody>
      </p:sp>
      <p:sp>
        <p:nvSpPr>
          <p:cNvPr id="15364" name="Slide Number Placeholder 3">
            <a:extLst>
              <a:ext uri="{FF2B5EF4-FFF2-40B4-BE49-F238E27FC236}">
                <a16:creationId xmlns:a16="http://schemas.microsoft.com/office/drawing/2014/main" id="{97E09DFB-3581-4A52-8C7B-552284BA484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5316442-8DFA-45FD-AFE9-6CF2AFB9CB0E}" type="slidenum">
              <a:rPr lang="en-US" altLang="en-US" smtClean="0">
                <a:latin typeface="Times New Roman" panose="02020603050405020304" pitchFamily="18" charset="0"/>
              </a:rPr>
              <a:pPr/>
              <a:t>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942440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F64A8F0-5245-46DB-90A6-5A62EC02E36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BEA3FF7C-DFF8-4468-B2BC-7EB7448808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Bonnie</a:t>
            </a:r>
          </a:p>
        </p:txBody>
      </p:sp>
      <p:sp>
        <p:nvSpPr>
          <p:cNvPr id="17412" name="Slide Number Placeholder 3">
            <a:extLst>
              <a:ext uri="{FF2B5EF4-FFF2-40B4-BE49-F238E27FC236}">
                <a16:creationId xmlns:a16="http://schemas.microsoft.com/office/drawing/2014/main" id="{D0584D1D-C8E8-4D57-AB26-26376B5A96D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18ACCE7-C353-4A66-A331-B7040A67EA59}" type="slidenum">
              <a:rPr lang="en-US" altLang="en-US" smtClean="0">
                <a:latin typeface="Times New Roman" panose="02020603050405020304" pitchFamily="18" charset="0"/>
              </a:rPr>
              <a:pPr/>
              <a:t>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592329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1788A44-234D-4506-A07D-C8F5C5B0397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18E13108-D6FB-4A7C-BB68-1288AC30286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Bonnie</a:t>
            </a:r>
          </a:p>
          <a:p>
            <a:endParaRPr lang="en-US" altLang="en-US" dirty="0"/>
          </a:p>
          <a:p>
            <a:r>
              <a:rPr lang="en-US" sz="1200" kern="1200" dirty="0">
                <a:solidFill>
                  <a:schemeClr val="tx1"/>
                </a:solidFill>
                <a:effectLst/>
                <a:latin typeface="+mn-lt"/>
                <a:ea typeface="+mn-ea"/>
                <a:cs typeface="+mn-cs"/>
              </a:rPr>
              <a:t>Remember, a parent can request an IEP team meeting at any time. (PIC has a sample letter on our website)</a:t>
            </a:r>
          </a:p>
          <a:p>
            <a:r>
              <a:rPr lang="en-US" sz="1200" kern="1200" dirty="0">
                <a:solidFill>
                  <a:schemeClr val="tx1"/>
                </a:solidFill>
                <a:effectLst/>
                <a:latin typeface="+mn-lt"/>
                <a:ea typeface="+mn-ea"/>
                <a:cs typeface="+mn-cs"/>
              </a:rPr>
              <a:t>Note: IEP Team meetings may be held remotely.</a:t>
            </a:r>
          </a:p>
          <a:p>
            <a:r>
              <a:rPr lang="en-US" sz="1200" kern="1200" dirty="0">
                <a:solidFill>
                  <a:schemeClr val="tx1"/>
                </a:solidFill>
                <a:effectLst/>
                <a:latin typeface="+mn-lt"/>
                <a:ea typeface="+mn-ea"/>
                <a:cs typeface="+mn-cs"/>
              </a:rPr>
              <a:t>Ed 1109.06(b) – If a parent makes a written request for an IEP team meeting, within 21 days after the district receives the request, they must either schedule and hold the requested IEP team meeting or provide the parent with a WPN detailing why they refuse to convene the IEP team meeting.</a:t>
            </a:r>
          </a:p>
          <a:p>
            <a:endParaRPr lang="en-US" altLang="en-US" dirty="0"/>
          </a:p>
        </p:txBody>
      </p:sp>
      <p:sp>
        <p:nvSpPr>
          <p:cNvPr id="19460" name="Slide Number Placeholder 3">
            <a:extLst>
              <a:ext uri="{FF2B5EF4-FFF2-40B4-BE49-F238E27FC236}">
                <a16:creationId xmlns:a16="http://schemas.microsoft.com/office/drawing/2014/main" id="{50A48256-05C3-4B4B-B785-4FCE4500828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A123097-0BAA-485D-BCFF-37F74A330C77}" type="slidenum">
              <a:rPr lang="en-US" altLang="en-US" smtClean="0">
                <a:latin typeface="Times New Roman" panose="02020603050405020304" pitchFamily="18" charset="0"/>
              </a:rPr>
              <a:pPr/>
              <a:t>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918001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1788A44-234D-4506-A07D-C8F5C5B0397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18E13108-D6FB-4A7C-BB68-1288AC30286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Times New Roman" panose="02020603050405020304" pitchFamily="18" charset="0"/>
                <a:cs typeface="Times New Roman" panose="02020603050405020304" pitchFamily="18" charset="0"/>
              </a:rPr>
              <a:t>Bonnie</a:t>
            </a:r>
          </a:p>
          <a:p>
            <a:r>
              <a:rPr lang="en-US" altLang="en-US" dirty="0">
                <a:latin typeface="Times New Roman" panose="02020603050405020304" pitchFamily="18" charset="0"/>
                <a:cs typeface="Times New Roman" panose="02020603050405020304" pitchFamily="18" charset="0"/>
              </a:rPr>
              <a:t>These are the three options included in the NH Department of Education’s Guidance to Schools</a:t>
            </a:r>
          </a:p>
          <a:p>
            <a:r>
              <a:rPr lang="en-US" sz="1200" kern="1200" dirty="0">
                <a:solidFill>
                  <a:schemeClr val="tx1"/>
                </a:solidFill>
                <a:effectLst/>
                <a:latin typeface="+mn-lt"/>
                <a:ea typeface="+mn-ea"/>
                <a:cs typeface="+mn-cs"/>
              </a:rPr>
              <a:t>Remember – remote instruction includes the child’s general education curriculum &amp; special education and related services.  </a:t>
            </a:r>
          </a:p>
          <a:p>
            <a:r>
              <a:rPr lang="en-US" sz="1200" kern="1200" dirty="0">
                <a:solidFill>
                  <a:schemeClr val="tx1"/>
                </a:solidFill>
                <a:effectLst/>
                <a:latin typeface="+mn-lt"/>
                <a:ea typeface="+mn-ea"/>
                <a:cs typeface="+mn-cs"/>
              </a:rPr>
              <a:t>While there may be some services that cannot be provided, and for which the child may need compensatory services, most services can be provided through a variety of strategies.  </a:t>
            </a:r>
          </a:p>
          <a:p>
            <a:r>
              <a:rPr lang="en-US" sz="1200" kern="1200" dirty="0">
                <a:solidFill>
                  <a:schemeClr val="tx1"/>
                </a:solidFill>
                <a:effectLst/>
                <a:latin typeface="+mn-lt"/>
                <a:ea typeface="+mn-ea"/>
                <a:cs typeface="+mn-cs"/>
              </a:rPr>
              <a:t>For creative &amp; collaborative problem-solving, don’t start with, “can we provide the child the services in his/her IEP”, but “how can we provide these services”</a:t>
            </a:r>
          </a:p>
          <a:p>
            <a:endParaRPr lang="en-US" altLang="en-US" dirty="0"/>
          </a:p>
          <a:p>
            <a:endParaRPr lang="en-US" altLang="en-US" dirty="0"/>
          </a:p>
        </p:txBody>
      </p:sp>
      <p:sp>
        <p:nvSpPr>
          <p:cNvPr id="19460" name="Slide Number Placeholder 3">
            <a:extLst>
              <a:ext uri="{FF2B5EF4-FFF2-40B4-BE49-F238E27FC236}">
                <a16:creationId xmlns:a16="http://schemas.microsoft.com/office/drawing/2014/main" id="{50A48256-05C3-4B4B-B785-4FCE4500828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A123097-0BAA-485D-BCFF-37F74A330C77}" type="slidenum">
              <a:rPr lang="en-US" altLang="en-US" smtClean="0">
                <a:latin typeface="Times New Roman" panose="02020603050405020304" pitchFamily="18" charset="0"/>
              </a:rPr>
              <a:pPr/>
              <a:t>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19820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FB928759-50A3-47B4-8578-C8B7445F3F1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D7EFAE7F-C3CF-4361-A3B9-CAA2668DF61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85000" lnSpcReduction="20000"/>
          </a:bodyPr>
          <a:lstStyle/>
          <a:p>
            <a:r>
              <a:rPr lang="en-US" altLang="en-US" dirty="0"/>
              <a:t>Karen</a:t>
            </a:r>
          </a:p>
          <a:p>
            <a:endParaRPr lang="en-US" altLang="en-US" dirty="0"/>
          </a:p>
          <a:p>
            <a:r>
              <a:rPr lang="en-US" altLang="en-US" dirty="0"/>
              <a:t>If the school is not able to provide all the services listed in a student’s IEP, it may need to provide compensatory education services. This means that school may be required to provide additional special education and/or related services in the future to make up for the services it was not able to provide to the child at this time.</a:t>
            </a:r>
          </a:p>
          <a:p>
            <a:endParaRPr lang="en-US" altLang="en-US" dirty="0"/>
          </a:p>
          <a:p>
            <a:r>
              <a:rPr lang="en-US" altLang="en-US" dirty="0"/>
              <a:t>IEP Teams should meet to determine what compensatory services are needed for each child based on the child’s unique circumstances.  Compensatory services might include additional special education services, tutoring, additional occupational therapy, speech-language therapy, counseling or other related services that the student missed due to the school closure. This is not an exhaustive list. </a:t>
            </a:r>
          </a:p>
          <a:p>
            <a:endParaRPr lang="en-US" altLang="en-US" dirty="0"/>
          </a:p>
          <a:p>
            <a:r>
              <a:rPr lang="en-US" altLang="en-US" dirty="0"/>
              <a:t>Decisions about what compensatory education services are required are based on each student’s particular needs.  For some students, the school will need to make up every session of every service the child missed. For others, the school district may need to provide a different number or type of additional services to help the child recover lost skills and have the opportunity to make the progress the IEP team expected when designing the child’s IEP for this school year.</a:t>
            </a:r>
          </a:p>
          <a:p>
            <a:endParaRPr lang="en-US" altLang="en-US" dirty="0"/>
          </a:p>
          <a:p>
            <a:r>
              <a:rPr lang="en-US" altLang="en-US" dirty="0"/>
              <a:t>Parents should work with their students’ IEP teams to determine when compensatory services will be provided.  If the current danger lessens, it may be possible for schools to begin providing compensatory education before schools re-open.   If not, compensatory services could be provided during the regular school day or outside regular school hours.  They might also be provided in locations other than the school.  Again, these decisions are based on individual circumstances.  </a:t>
            </a:r>
          </a:p>
          <a:p>
            <a:endParaRPr lang="en-US" altLang="en-US" dirty="0"/>
          </a:p>
          <a:p>
            <a:r>
              <a:rPr lang="en-US" altLang="en-US" dirty="0"/>
              <a:t>If you have questions or concerns about securing compensatory education for your child, you may wish to contact PIC or ABLE for practical information or DRC for legal advice. </a:t>
            </a:r>
          </a:p>
          <a:p>
            <a:endParaRPr lang="en-US" altLang="en-US" dirty="0"/>
          </a:p>
          <a:p>
            <a:r>
              <a:rPr lang="en-US" altLang="en-US" dirty="0"/>
              <a:t>  </a:t>
            </a:r>
          </a:p>
        </p:txBody>
      </p:sp>
      <p:sp>
        <p:nvSpPr>
          <p:cNvPr id="23556" name="Slide Number Placeholder 3">
            <a:extLst>
              <a:ext uri="{FF2B5EF4-FFF2-40B4-BE49-F238E27FC236}">
                <a16:creationId xmlns:a16="http://schemas.microsoft.com/office/drawing/2014/main" id="{5DA2DC3D-4CDC-4750-BBE1-5B66CCCF927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0A1FE56-FA73-4210-82D7-DBDCCA1E3820}" type="slidenum">
              <a:rPr lang="en-US" altLang="en-US" smtClean="0">
                <a:latin typeface="Times New Roman" panose="02020603050405020304" pitchFamily="18" charset="0"/>
              </a:rPr>
              <a:pPr/>
              <a:t>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142014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23293E99-977C-445A-A5D8-5DC12A5F4D36}"/>
              </a:ext>
            </a:extLst>
          </p:cNvPr>
          <p:cNvGrpSpPr>
            <a:grpSpLocks/>
          </p:cNvGrpSpPr>
          <p:nvPr/>
        </p:nvGrpSpPr>
        <p:grpSpPr bwMode="auto">
          <a:xfrm>
            <a:off x="228600" y="2889250"/>
            <a:ext cx="8610600" cy="201613"/>
            <a:chOff x="144" y="1680"/>
            <a:chExt cx="5424" cy="144"/>
          </a:xfrm>
        </p:grpSpPr>
        <p:sp>
          <p:nvSpPr>
            <p:cNvPr id="5" name="Rectangle 8">
              <a:extLst>
                <a:ext uri="{FF2B5EF4-FFF2-40B4-BE49-F238E27FC236}">
                  <a16:creationId xmlns:a16="http://schemas.microsoft.com/office/drawing/2014/main" id="{897C6317-062A-42CF-89F2-381E5204A50B}"/>
                </a:ext>
              </a:extLst>
            </p:cNvPr>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endParaRPr lang="en-US" altLang="en-US"/>
            </a:p>
          </p:txBody>
        </p:sp>
        <p:sp>
          <p:nvSpPr>
            <p:cNvPr id="6" name="Rectangle 9">
              <a:extLst>
                <a:ext uri="{FF2B5EF4-FFF2-40B4-BE49-F238E27FC236}">
                  <a16:creationId xmlns:a16="http://schemas.microsoft.com/office/drawing/2014/main" id="{0FFAC847-A6D9-4648-A7CD-332F8654B840}"/>
                </a:ext>
              </a:extLst>
            </p:cNvPr>
            <p:cNvSpPr>
              <a:spLocks noChangeArrowheads="1"/>
            </p:cNvSpPr>
            <p:nvPr userDrawn="1"/>
          </p:nvSpPr>
          <p:spPr bwMode="auto">
            <a:xfrm>
              <a:off x="1952" y="1680"/>
              <a:ext cx="1808"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endParaRPr lang="en-US" altLang="en-US"/>
            </a:p>
          </p:txBody>
        </p:sp>
        <p:sp>
          <p:nvSpPr>
            <p:cNvPr id="7" name="Rectangle 10">
              <a:extLst>
                <a:ext uri="{FF2B5EF4-FFF2-40B4-BE49-F238E27FC236}">
                  <a16:creationId xmlns:a16="http://schemas.microsoft.com/office/drawing/2014/main" id="{9979BEB5-BE48-4953-9EC6-35B700D9AB61}"/>
                </a:ext>
              </a:extLst>
            </p:cNvPr>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defRPr/>
              </a:pPr>
              <a:endParaRPr lang="en-US" altLang="en-US"/>
            </a:p>
          </p:txBody>
        </p:sp>
      </p:grpSp>
      <p:sp>
        <p:nvSpPr>
          <p:cNvPr id="928770"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en-US" altLang="en-US" noProof="0"/>
              <a:t>Click to edit Master title style</a:t>
            </a:r>
          </a:p>
        </p:txBody>
      </p:sp>
      <p:sp>
        <p:nvSpPr>
          <p:cNvPr id="928771"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pPr lvl="0"/>
            <a:r>
              <a:rPr lang="en-US" altLang="en-US" noProof="0"/>
              <a:t>Click to edit Master subtitle style</a:t>
            </a:r>
          </a:p>
        </p:txBody>
      </p:sp>
      <p:sp>
        <p:nvSpPr>
          <p:cNvPr id="8" name="Rectangle 4">
            <a:extLst>
              <a:ext uri="{FF2B5EF4-FFF2-40B4-BE49-F238E27FC236}">
                <a16:creationId xmlns:a16="http://schemas.microsoft.com/office/drawing/2014/main" id="{77ADB9F8-2313-4C9D-BFD1-BFDEA345342D}"/>
              </a:ext>
            </a:extLst>
          </p:cNvPr>
          <p:cNvSpPr>
            <a:spLocks noGrp="1" noChangeArrowheads="1"/>
          </p:cNvSpPr>
          <p:nvPr>
            <p:ph type="dt" sz="half" idx="10"/>
          </p:nvPr>
        </p:nvSpPr>
        <p:spPr/>
        <p:txBody>
          <a:bodyPr/>
          <a:lstStyle>
            <a:lvl1pPr>
              <a:defRPr/>
            </a:lvl1pPr>
          </a:lstStyle>
          <a:p>
            <a:pPr>
              <a:defRPr/>
            </a:pPr>
            <a:fld id="{276C991D-8D73-45BA-971C-44438727342F}" type="datetime1">
              <a:rPr lang="en-US" altLang="en-US" smtClean="0"/>
              <a:t>5/22/2020</a:t>
            </a:fld>
            <a:endParaRPr lang="en-US" altLang="en-US"/>
          </a:p>
        </p:txBody>
      </p:sp>
      <p:sp>
        <p:nvSpPr>
          <p:cNvPr id="9" name="Rectangle 5">
            <a:extLst>
              <a:ext uri="{FF2B5EF4-FFF2-40B4-BE49-F238E27FC236}">
                <a16:creationId xmlns:a16="http://schemas.microsoft.com/office/drawing/2014/main" id="{194B499E-45C3-4D20-8274-54481B38CB91}"/>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10" name="Rectangle 6">
            <a:extLst>
              <a:ext uri="{FF2B5EF4-FFF2-40B4-BE49-F238E27FC236}">
                <a16:creationId xmlns:a16="http://schemas.microsoft.com/office/drawing/2014/main" id="{BFD88F78-DE98-4E21-90A5-176CEABC8014}"/>
              </a:ext>
            </a:extLst>
          </p:cNvPr>
          <p:cNvSpPr>
            <a:spLocks noGrp="1" noChangeArrowheads="1"/>
          </p:cNvSpPr>
          <p:nvPr>
            <p:ph type="sldNum" sz="quarter" idx="12"/>
          </p:nvPr>
        </p:nvSpPr>
        <p:spPr/>
        <p:txBody>
          <a:bodyPr/>
          <a:lstStyle>
            <a:lvl1pPr>
              <a:defRPr/>
            </a:lvl1pPr>
          </a:lstStyle>
          <a:p>
            <a:pPr>
              <a:defRPr/>
            </a:pPr>
            <a:fld id="{DF83FAA3-6B90-4F54-AF26-12BC940BB100}" type="slidenum">
              <a:rPr lang="en-US" altLang="en-US"/>
              <a:pPr>
                <a:defRPr/>
              </a:pPr>
              <a:t>‹#›</a:t>
            </a:fld>
            <a:endParaRPr lang="en-US" altLang="en-US"/>
          </a:p>
        </p:txBody>
      </p:sp>
    </p:spTree>
    <p:extLst>
      <p:ext uri="{BB962C8B-B14F-4D97-AF65-F5344CB8AC3E}">
        <p14:creationId xmlns:p14="http://schemas.microsoft.com/office/powerpoint/2010/main" val="326074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9601844-BFE4-4C0E-8290-541C18E0B209}"/>
              </a:ext>
            </a:extLst>
          </p:cNvPr>
          <p:cNvSpPr>
            <a:spLocks noGrp="1" noChangeArrowheads="1"/>
          </p:cNvSpPr>
          <p:nvPr>
            <p:ph type="dt" sz="half" idx="10"/>
          </p:nvPr>
        </p:nvSpPr>
        <p:spPr>
          <a:ln/>
        </p:spPr>
        <p:txBody>
          <a:bodyPr/>
          <a:lstStyle>
            <a:lvl1pPr>
              <a:defRPr/>
            </a:lvl1pPr>
          </a:lstStyle>
          <a:p>
            <a:pPr>
              <a:defRPr/>
            </a:pPr>
            <a:fld id="{25130C78-F937-41C4-85D4-7295CFD405F3}" type="datetime1">
              <a:rPr lang="en-US" altLang="en-US" smtClean="0"/>
              <a:t>5/22/2020</a:t>
            </a:fld>
            <a:endParaRPr lang="en-US" altLang="en-US"/>
          </a:p>
        </p:txBody>
      </p:sp>
      <p:sp>
        <p:nvSpPr>
          <p:cNvPr id="5" name="Rectangle 5">
            <a:extLst>
              <a:ext uri="{FF2B5EF4-FFF2-40B4-BE49-F238E27FC236}">
                <a16:creationId xmlns:a16="http://schemas.microsoft.com/office/drawing/2014/main" id="{4D939B73-8AA2-43B3-8230-770A5582B96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9719A27-6C68-4318-9BD4-34572283A51F}"/>
              </a:ext>
            </a:extLst>
          </p:cNvPr>
          <p:cNvSpPr>
            <a:spLocks noGrp="1" noChangeArrowheads="1"/>
          </p:cNvSpPr>
          <p:nvPr>
            <p:ph type="sldNum" sz="quarter" idx="12"/>
          </p:nvPr>
        </p:nvSpPr>
        <p:spPr>
          <a:ln/>
        </p:spPr>
        <p:txBody>
          <a:bodyPr/>
          <a:lstStyle>
            <a:lvl1pPr>
              <a:defRPr/>
            </a:lvl1pPr>
          </a:lstStyle>
          <a:p>
            <a:pPr>
              <a:defRPr/>
            </a:pPr>
            <a:fld id="{6868B107-B4B8-467F-9E59-688E02B7B62B}" type="slidenum">
              <a:rPr lang="en-US" altLang="en-US"/>
              <a:pPr>
                <a:defRPr/>
              </a:pPr>
              <a:t>‹#›</a:t>
            </a:fld>
            <a:endParaRPr lang="en-US" altLang="en-US"/>
          </a:p>
        </p:txBody>
      </p:sp>
    </p:spTree>
    <p:extLst>
      <p:ext uri="{BB962C8B-B14F-4D97-AF65-F5344CB8AC3E}">
        <p14:creationId xmlns:p14="http://schemas.microsoft.com/office/powerpoint/2010/main" val="391406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E5D4E9F-4305-4260-B8B6-285CDCD84B7D}"/>
              </a:ext>
            </a:extLst>
          </p:cNvPr>
          <p:cNvSpPr>
            <a:spLocks noGrp="1" noChangeArrowheads="1"/>
          </p:cNvSpPr>
          <p:nvPr>
            <p:ph type="dt" sz="half" idx="10"/>
          </p:nvPr>
        </p:nvSpPr>
        <p:spPr>
          <a:ln/>
        </p:spPr>
        <p:txBody>
          <a:bodyPr/>
          <a:lstStyle>
            <a:lvl1pPr>
              <a:defRPr/>
            </a:lvl1pPr>
          </a:lstStyle>
          <a:p>
            <a:pPr>
              <a:defRPr/>
            </a:pPr>
            <a:fld id="{10D141A4-F496-463D-8F1E-32017FB83A72}" type="datetime1">
              <a:rPr lang="en-US" altLang="en-US" smtClean="0"/>
              <a:t>5/22/2020</a:t>
            </a:fld>
            <a:endParaRPr lang="en-US" altLang="en-US"/>
          </a:p>
        </p:txBody>
      </p:sp>
      <p:sp>
        <p:nvSpPr>
          <p:cNvPr id="5" name="Rectangle 5">
            <a:extLst>
              <a:ext uri="{FF2B5EF4-FFF2-40B4-BE49-F238E27FC236}">
                <a16:creationId xmlns:a16="http://schemas.microsoft.com/office/drawing/2014/main" id="{482E1E5E-A517-4589-975D-A2498504A19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498A0AB-53AF-4925-983D-F9ACD9E094DD}"/>
              </a:ext>
            </a:extLst>
          </p:cNvPr>
          <p:cNvSpPr>
            <a:spLocks noGrp="1" noChangeArrowheads="1"/>
          </p:cNvSpPr>
          <p:nvPr>
            <p:ph type="sldNum" sz="quarter" idx="12"/>
          </p:nvPr>
        </p:nvSpPr>
        <p:spPr>
          <a:ln/>
        </p:spPr>
        <p:txBody>
          <a:bodyPr/>
          <a:lstStyle>
            <a:lvl1pPr>
              <a:defRPr/>
            </a:lvl1pPr>
          </a:lstStyle>
          <a:p>
            <a:pPr>
              <a:defRPr/>
            </a:pPr>
            <a:fld id="{F2759875-06B2-42B1-BE11-E41EFC193BA8}" type="slidenum">
              <a:rPr lang="en-US" altLang="en-US"/>
              <a:pPr>
                <a:defRPr/>
              </a:pPr>
              <a:t>‹#›</a:t>
            </a:fld>
            <a:endParaRPr lang="en-US" altLang="en-US"/>
          </a:p>
        </p:txBody>
      </p:sp>
    </p:spTree>
    <p:extLst>
      <p:ext uri="{BB962C8B-B14F-4D97-AF65-F5344CB8AC3E}">
        <p14:creationId xmlns:p14="http://schemas.microsoft.com/office/powerpoint/2010/main" val="741860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Rectangle 4">
            <a:extLst>
              <a:ext uri="{FF2B5EF4-FFF2-40B4-BE49-F238E27FC236}">
                <a16:creationId xmlns:a16="http://schemas.microsoft.com/office/drawing/2014/main" id="{064DEFB5-933F-4BF0-B7EE-D885BA813ABF}"/>
              </a:ext>
            </a:extLst>
          </p:cNvPr>
          <p:cNvSpPr>
            <a:spLocks noGrp="1" noChangeArrowheads="1"/>
          </p:cNvSpPr>
          <p:nvPr>
            <p:ph type="dt" sz="half" idx="10"/>
          </p:nvPr>
        </p:nvSpPr>
        <p:spPr>
          <a:ln/>
        </p:spPr>
        <p:txBody>
          <a:bodyPr/>
          <a:lstStyle>
            <a:lvl1pPr>
              <a:defRPr/>
            </a:lvl1pPr>
          </a:lstStyle>
          <a:p>
            <a:pPr>
              <a:defRPr/>
            </a:pPr>
            <a:fld id="{72DB2819-53ED-4A0A-BEF2-2C463DC6EFBB}" type="datetime1">
              <a:rPr lang="en-US" altLang="en-US" smtClean="0"/>
              <a:t>5/22/2020</a:t>
            </a:fld>
            <a:endParaRPr lang="en-US" altLang="en-US"/>
          </a:p>
        </p:txBody>
      </p:sp>
      <p:sp>
        <p:nvSpPr>
          <p:cNvPr id="5" name="Rectangle 5">
            <a:extLst>
              <a:ext uri="{FF2B5EF4-FFF2-40B4-BE49-F238E27FC236}">
                <a16:creationId xmlns:a16="http://schemas.microsoft.com/office/drawing/2014/main" id="{3590C6FC-003D-40DF-91FB-32D82576617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6B4BC78-34B7-43CF-9DBD-F0D3D20504FE}"/>
              </a:ext>
            </a:extLst>
          </p:cNvPr>
          <p:cNvSpPr>
            <a:spLocks noGrp="1" noChangeArrowheads="1"/>
          </p:cNvSpPr>
          <p:nvPr>
            <p:ph type="sldNum" sz="quarter" idx="12"/>
          </p:nvPr>
        </p:nvSpPr>
        <p:spPr>
          <a:ln/>
        </p:spPr>
        <p:txBody>
          <a:bodyPr/>
          <a:lstStyle>
            <a:lvl1pPr>
              <a:defRPr/>
            </a:lvl1pPr>
          </a:lstStyle>
          <a:p>
            <a:pPr>
              <a:defRPr/>
            </a:pPr>
            <a:fld id="{DA48EDA7-2075-4DE0-8320-1F5167D7CF95}" type="slidenum">
              <a:rPr lang="en-US" altLang="en-US"/>
              <a:pPr>
                <a:defRPr/>
              </a:pPr>
              <a:t>‹#›</a:t>
            </a:fld>
            <a:endParaRPr lang="en-US" altLang="en-US"/>
          </a:p>
        </p:txBody>
      </p:sp>
    </p:spTree>
    <p:extLst>
      <p:ext uri="{BB962C8B-B14F-4D97-AF65-F5344CB8AC3E}">
        <p14:creationId xmlns:p14="http://schemas.microsoft.com/office/powerpoint/2010/main" val="587967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AB2B331-E31B-4E0E-BA37-E7A32A5F3174}"/>
              </a:ext>
            </a:extLst>
          </p:cNvPr>
          <p:cNvSpPr>
            <a:spLocks noGrp="1" noChangeArrowheads="1"/>
          </p:cNvSpPr>
          <p:nvPr>
            <p:ph type="dt" sz="half" idx="10"/>
          </p:nvPr>
        </p:nvSpPr>
        <p:spPr>
          <a:ln/>
        </p:spPr>
        <p:txBody>
          <a:bodyPr/>
          <a:lstStyle>
            <a:lvl1pPr>
              <a:defRPr/>
            </a:lvl1pPr>
          </a:lstStyle>
          <a:p>
            <a:pPr>
              <a:defRPr/>
            </a:pPr>
            <a:fld id="{3C18B86E-7E9F-4A12-B452-357B550A4575}" type="datetime1">
              <a:rPr lang="en-US" altLang="en-US" smtClean="0"/>
              <a:t>5/22/2020</a:t>
            </a:fld>
            <a:endParaRPr lang="en-US" altLang="en-US"/>
          </a:p>
        </p:txBody>
      </p:sp>
      <p:sp>
        <p:nvSpPr>
          <p:cNvPr id="5" name="Rectangle 5">
            <a:extLst>
              <a:ext uri="{FF2B5EF4-FFF2-40B4-BE49-F238E27FC236}">
                <a16:creationId xmlns:a16="http://schemas.microsoft.com/office/drawing/2014/main" id="{11A0CE30-DB60-452D-922A-0242EA469E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DD0539E-C222-43A6-8453-CF69A6BD636F}"/>
              </a:ext>
            </a:extLst>
          </p:cNvPr>
          <p:cNvSpPr>
            <a:spLocks noGrp="1" noChangeArrowheads="1"/>
          </p:cNvSpPr>
          <p:nvPr>
            <p:ph type="sldNum" sz="quarter" idx="12"/>
          </p:nvPr>
        </p:nvSpPr>
        <p:spPr>
          <a:ln/>
        </p:spPr>
        <p:txBody>
          <a:bodyPr/>
          <a:lstStyle>
            <a:lvl1pPr>
              <a:defRPr/>
            </a:lvl1pPr>
          </a:lstStyle>
          <a:p>
            <a:pPr>
              <a:defRPr/>
            </a:pPr>
            <a:fld id="{242D44A2-5362-4FC8-92AC-944648A94514}" type="slidenum">
              <a:rPr lang="en-US" altLang="en-US"/>
              <a:pPr>
                <a:defRPr/>
              </a:pPr>
              <a:t>‹#›</a:t>
            </a:fld>
            <a:endParaRPr lang="en-US" altLang="en-US"/>
          </a:p>
        </p:txBody>
      </p:sp>
    </p:spTree>
    <p:extLst>
      <p:ext uri="{BB962C8B-B14F-4D97-AF65-F5344CB8AC3E}">
        <p14:creationId xmlns:p14="http://schemas.microsoft.com/office/powerpoint/2010/main" val="63881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848D5A2-C333-4BC3-8BF2-B495FBBC1492}"/>
              </a:ext>
            </a:extLst>
          </p:cNvPr>
          <p:cNvSpPr>
            <a:spLocks noGrp="1" noChangeArrowheads="1"/>
          </p:cNvSpPr>
          <p:nvPr>
            <p:ph type="dt" sz="half" idx="10"/>
          </p:nvPr>
        </p:nvSpPr>
        <p:spPr>
          <a:ln/>
        </p:spPr>
        <p:txBody>
          <a:bodyPr/>
          <a:lstStyle>
            <a:lvl1pPr>
              <a:defRPr/>
            </a:lvl1pPr>
          </a:lstStyle>
          <a:p>
            <a:pPr>
              <a:defRPr/>
            </a:pPr>
            <a:fld id="{F25F13AD-FBD9-4072-8F68-0BCFA69F859B}" type="datetime1">
              <a:rPr lang="en-US" altLang="en-US" smtClean="0"/>
              <a:t>5/22/2020</a:t>
            </a:fld>
            <a:endParaRPr lang="en-US" altLang="en-US"/>
          </a:p>
        </p:txBody>
      </p:sp>
      <p:sp>
        <p:nvSpPr>
          <p:cNvPr id="5" name="Rectangle 5">
            <a:extLst>
              <a:ext uri="{FF2B5EF4-FFF2-40B4-BE49-F238E27FC236}">
                <a16:creationId xmlns:a16="http://schemas.microsoft.com/office/drawing/2014/main" id="{987508B0-7788-4038-9195-2061BAFCF3A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8A0DD32-5A9A-483F-AD2C-AD29BE01D7CC}"/>
              </a:ext>
            </a:extLst>
          </p:cNvPr>
          <p:cNvSpPr>
            <a:spLocks noGrp="1" noChangeArrowheads="1"/>
          </p:cNvSpPr>
          <p:nvPr>
            <p:ph type="sldNum" sz="quarter" idx="12"/>
          </p:nvPr>
        </p:nvSpPr>
        <p:spPr>
          <a:ln/>
        </p:spPr>
        <p:txBody>
          <a:bodyPr/>
          <a:lstStyle>
            <a:lvl1pPr>
              <a:defRPr/>
            </a:lvl1pPr>
          </a:lstStyle>
          <a:p>
            <a:pPr>
              <a:defRPr/>
            </a:pPr>
            <a:fld id="{08674A9D-A8FB-4CF7-A3F4-F92396D72F31}" type="slidenum">
              <a:rPr lang="en-US" altLang="en-US"/>
              <a:pPr>
                <a:defRPr/>
              </a:pPr>
              <a:t>‹#›</a:t>
            </a:fld>
            <a:endParaRPr lang="en-US" altLang="en-US"/>
          </a:p>
        </p:txBody>
      </p:sp>
    </p:spTree>
    <p:extLst>
      <p:ext uri="{BB962C8B-B14F-4D97-AF65-F5344CB8AC3E}">
        <p14:creationId xmlns:p14="http://schemas.microsoft.com/office/powerpoint/2010/main" val="3266398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D171C1-AA55-418C-8994-EF10ED265BE0}"/>
              </a:ext>
            </a:extLst>
          </p:cNvPr>
          <p:cNvSpPr>
            <a:spLocks noGrp="1" noChangeArrowheads="1"/>
          </p:cNvSpPr>
          <p:nvPr>
            <p:ph type="dt" sz="half" idx="10"/>
          </p:nvPr>
        </p:nvSpPr>
        <p:spPr>
          <a:ln/>
        </p:spPr>
        <p:txBody>
          <a:bodyPr/>
          <a:lstStyle>
            <a:lvl1pPr>
              <a:defRPr/>
            </a:lvl1pPr>
          </a:lstStyle>
          <a:p>
            <a:pPr>
              <a:defRPr/>
            </a:pPr>
            <a:fld id="{90C81B40-A724-4CCC-B3EF-C1BFB8BDD811}" type="datetime1">
              <a:rPr lang="en-US" altLang="en-US" smtClean="0"/>
              <a:t>5/22/2020</a:t>
            </a:fld>
            <a:endParaRPr lang="en-US" altLang="en-US"/>
          </a:p>
        </p:txBody>
      </p:sp>
      <p:sp>
        <p:nvSpPr>
          <p:cNvPr id="6" name="Rectangle 5">
            <a:extLst>
              <a:ext uri="{FF2B5EF4-FFF2-40B4-BE49-F238E27FC236}">
                <a16:creationId xmlns:a16="http://schemas.microsoft.com/office/drawing/2014/main" id="{45E5AF30-7F32-4F61-B3BE-4D965374883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040CFCE-B0CD-42D9-BC2C-7914390A2B92}"/>
              </a:ext>
            </a:extLst>
          </p:cNvPr>
          <p:cNvSpPr>
            <a:spLocks noGrp="1" noChangeArrowheads="1"/>
          </p:cNvSpPr>
          <p:nvPr>
            <p:ph type="sldNum" sz="quarter" idx="12"/>
          </p:nvPr>
        </p:nvSpPr>
        <p:spPr>
          <a:ln/>
        </p:spPr>
        <p:txBody>
          <a:bodyPr/>
          <a:lstStyle>
            <a:lvl1pPr>
              <a:defRPr/>
            </a:lvl1pPr>
          </a:lstStyle>
          <a:p>
            <a:pPr>
              <a:defRPr/>
            </a:pPr>
            <a:fld id="{4E0667B8-F6F5-4F93-94A9-246C7ABF4483}" type="slidenum">
              <a:rPr lang="en-US" altLang="en-US"/>
              <a:pPr>
                <a:defRPr/>
              </a:pPr>
              <a:t>‹#›</a:t>
            </a:fld>
            <a:endParaRPr lang="en-US" altLang="en-US"/>
          </a:p>
        </p:txBody>
      </p:sp>
    </p:spTree>
    <p:extLst>
      <p:ext uri="{BB962C8B-B14F-4D97-AF65-F5344CB8AC3E}">
        <p14:creationId xmlns:p14="http://schemas.microsoft.com/office/powerpoint/2010/main" val="3939953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D998FF5-0EE0-4978-9606-863249290E3F}"/>
              </a:ext>
            </a:extLst>
          </p:cNvPr>
          <p:cNvSpPr>
            <a:spLocks noGrp="1" noChangeArrowheads="1"/>
          </p:cNvSpPr>
          <p:nvPr>
            <p:ph type="dt" sz="half" idx="10"/>
          </p:nvPr>
        </p:nvSpPr>
        <p:spPr>
          <a:ln/>
        </p:spPr>
        <p:txBody>
          <a:bodyPr/>
          <a:lstStyle>
            <a:lvl1pPr>
              <a:defRPr/>
            </a:lvl1pPr>
          </a:lstStyle>
          <a:p>
            <a:pPr>
              <a:defRPr/>
            </a:pPr>
            <a:fld id="{4B2260EA-FD0C-4F6E-BD8D-19ED1356159E}" type="datetime1">
              <a:rPr lang="en-US" altLang="en-US" smtClean="0"/>
              <a:t>5/22/2020</a:t>
            </a:fld>
            <a:endParaRPr lang="en-US" altLang="en-US"/>
          </a:p>
        </p:txBody>
      </p:sp>
      <p:sp>
        <p:nvSpPr>
          <p:cNvPr id="8" name="Rectangle 5">
            <a:extLst>
              <a:ext uri="{FF2B5EF4-FFF2-40B4-BE49-F238E27FC236}">
                <a16:creationId xmlns:a16="http://schemas.microsoft.com/office/drawing/2014/main" id="{020D80A6-3498-4519-B7AA-1FD02823F8D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E0C7282E-496E-4B15-9571-58B77CECC3AF}"/>
              </a:ext>
            </a:extLst>
          </p:cNvPr>
          <p:cNvSpPr>
            <a:spLocks noGrp="1" noChangeArrowheads="1"/>
          </p:cNvSpPr>
          <p:nvPr>
            <p:ph type="sldNum" sz="quarter" idx="12"/>
          </p:nvPr>
        </p:nvSpPr>
        <p:spPr>
          <a:ln/>
        </p:spPr>
        <p:txBody>
          <a:bodyPr/>
          <a:lstStyle>
            <a:lvl1pPr>
              <a:defRPr/>
            </a:lvl1pPr>
          </a:lstStyle>
          <a:p>
            <a:pPr>
              <a:defRPr/>
            </a:pPr>
            <a:fld id="{E7198A7F-E044-4D59-BC71-E8508A2D0AB3}" type="slidenum">
              <a:rPr lang="en-US" altLang="en-US"/>
              <a:pPr>
                <a:defRPr/>
              </a:pPr>
              <a:t>‹#›</a:t>
            </a:fld>
            <a:endParaRPr lang="en-US" altLang="en-US"/>
          </a:p>
        </p:txBody>
      </p:sp>
    </p:spTree>
    <p:extLst>
      <p:ext uri="{BB962C8B-B14F-4D97-AF65-F5344CB8AC3E}">
        <p14:creationId xmlns:p14="http://schemas.microsoft.com/office/powerpoint/2010/main" val="80986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E0F1D2C-76DB-484F-80C8-1209175073F6}"/>
              </a:ext>
            </a:extLst>
          </p:cNvPr>
          <p:cNvSpPr>
            <a:spLocks noGrp="1" noChangeArrowheads="1"/>
          </p:cNvSpPr>
          <p:nvPr>
            <p:ph type="dt" sz="half" idx="10"/>
          </p:nvPr>
        </p:nvSpPr>
        <p:spPr>
          <a:ln/>
        </p:spPr>
        <p:txBody>
          <a:bodyPr/>
          <a:lstStyle>
            <a:lvl1pPr>
              <a:defRPr/>
            </a:lvl1pPr>
          </a:lstStyle>
          <a:p>
            <a:pPr>
              <a:defRPr/>
            </a:pPr>
            <a:fld id="{8253A6E6-3FD5-431E-832E-2DC3AB3C35C9}" type="datetime1">
              <a:rPr lang="en-US" altLang="en-US" smtClean="0"/>
              <a:t>5/22/2020</a:t>
            </a:fld>
            <a:endParaRPr lang="en-US" altLang="en-US"/>
          </a:p>
        </p:txBody>
      </p:sp>
      <p:sp>
        <p:nvSpPr>
          <p:cNvPr id="4" name="Rectangle 5">
            <a:extLst>
              <a:ext uri="{FF2B5EF4-FFF2-40B4-BE49-F238E27FC236}">
                <a16:creationId xmlns:a16="http://schemas.microsoft.com/office/drawing/2014/main" id="{57CBD0F8-A5C8-4415-8419-640334BF04B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EA042E79-3708-4FC8-B86D-6859B3907775}"/>
              </a:ext>
            </a:extLst>
          </p:cNvPr>
          <p:cNvSpPr>
            <a:spLocks noGrp="1" noChangeArrowheads="1"/>
          </p:cNvSpPr>
          <p:nvPr>
            <p:ph type="sldNum" sz="quarter" idx="12"/>
          </p:nvPr>
        </p:nvSpPr>
        <p:spPr>
          <a:ln/>
        </p:spPr>
        <p:txBody>
          <a:bodyPr/>
          <a:lstStyle>
            <a:lvl1pPr>
              <a:defRPr/>
            </a:lvl1pPr>
          </a:lstStyle>
          <a:p>
            <a:pPr>
              <a:defRPr/>
            </a:pPr>
            <a:fld id="{AB5B94F3-965B-45EC-A96D-3640352C5C95}" type="slidenum">
              <a:rPr lang="en-US" altLang="en-US"/>
              <a:pPr>
                <a:defRPr/>
              </a:pPr>
              <a:t>‹#›</a:t>
            </a:fld>
            <a:endParaRPr lang="en-US" altLang="en-US"/>
          </a:p>
        </p:txBody>
      </p:sp>
    </p:spTree>
    <p:extLst>
      <p:ext uri="{BB962C8B-B14F-4D97-AF65-F5344CB8AC3E}">
        <p14:creationId xmlns:p14="http://schemas.microsoft.com/office/powerpoint/2010/main" val="108998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D1313AD-E799-4E08-9DA1-91A71F4B0553}"/>
              </a:ext>
            </a:extLst>
          </p:cNvPr>
          <p:cNvSpPr>
            <a:spLocks noGrp="1" noChangeArrowheads="1"/>
          </p:cNvSpPr>
          <p:nvPr>
            <p:ph type="dt" sz="half" idx="10"/>
          </p:nvPr>
        </p:nvSpPr>
        <p:spPr>
          <a:ln/>
        </p:spPr>
        <p:txBody>
          <a:bodyPr/>
          <a:lstStyle>
            <a:lvl1pPr>
              <a:defRPr/>
            </a:lvl1pPr>
          </a:lstStyle>
          <a:p>
            <a:pPr>
              <a:defRPr/>
            </a:pPr>
            <a:fld id="{D09AC43C-C5F1-4191-8312-F7D62757877C}" type="datetime1">
              <a:rPr lang="en-US" altLang="en-US" smtClean="0"/>
              <a:t>5/22/2020</a:t>
            </a:fld>
            <a:endParaRPr lang="en-US" altLang="en-US"/>
          </a:p>
        </p:txBody>
      </p:sp>
      <p:sp>
        <p:nvSpPr>
          <p:cNvPr id="3" name="Rectangle 5">
            <a:extLst>
              <a:ext uri="{FF2B5EF4-FFF2-40B4-BE49-F238E27FC236}">
                <a16:creationId xmlns:a16="http://schemas.microsoft.com/office/drawing/2014/main" id="{817CEDF8-AE0D-4437-A2C3-E14161B2466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2A89D91D-0A80-4068-B96D-1A86D13436DB}"/>
              </a:ext>
            </a:extLst>
          </p:cNvPr>
          <p:cNvSpPr>
            <a:spLocks noGrp="1" noChangeArrowheads="1"/>
          </p:cNvSpPr>
          <p:nvPr>
            <p:ph type="sldNum" sz="quarter" idx="12"/>
          </p:nvPr>
        </p:nvSpPr>
        <p:spPr>
          <a:ln/>
        </p:spPr>
        <p:txBody>
          <a:bodyPr/>
          <a:lstStyle>
            <a:lvl1pPr>
              <a:defRPr/>
            </a:lvl1pPr>
          </a:lstStyle>
          <a:p>
            <a:pPr>
              <a:defRPr/>
            </a:pPr>
            <a:fld id="{BA6AEEAA-BC91-40AB-87CC-90497E284D3F}" type="slidenum">
              <a:rPr lang="en-US" altLang="en-US"/>
              <a:pPr>
                <a:defRPr/>
              </a:pPr>
              <a:t>‹#›</a:t>
            </a:fld>
            <a:endParaRPr lang="en-US" altLang="en-US"/>
          </a:p>
        </p:txBody>
      </p:sp>
    </p:spTree>
    <p:extLst>
      <p:ext uri="{BB962C8B-B14F-4D97-AF65-F5344CB8AC3E}">
        <p14:creationId xmlns:p14="http://schemas.microsoft.com/office/powerpoint/2010/main" val="29745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ED1EBAE-9342-40B7-B247-7A7742F8E085}"/>
              </a:ext>
            </a:extLst>
          </p:cNvPr>
          <p:cNvSpPr>
            <a:spLocks noGrp="1" noChangeArrowheads="1"/>
          </p:cNvSpPr>
          <p:nvPr>
            <p:ph type="dt" sz="half" idx="10"/>
          </p:nvPr>
        </p:nvSpPr>
        <p:spPr>
          <a:ln/>
        </p:spPr>
        <p:txBody>
          <a:bodyPr/>
          <a:lstStyle>
            <a:lvl1pPr>
              <a:defRPr/>
            </a:lvl1pPr>
          </a:lstStyle>
          <a:p>
            <a:pPr>
              <a:defRPr/>
            </a:pPr>
            <a:fld id="{6586B6ED-A228-4ECD-84D6-64E790B15762}" type="datetime1">
              <a:rPr lang="en-US" altLang="en-US" smtClean="0"/>
              <a:t>5/22/2020</a:t>
            </a:fld>
            <a:endParaRPr lang="en-US" altLang="en-US"/>
          </a:p>
        </p:txBody>
      </p:sp>
      <p:sp>
        <p:nvSpPr>
          <p:cNvPr id="6" name="Rectangle 5">
            <a:extLst>
              <a:ext uri="{FF2B5EF4-FFF2-40B4-BE49-F238E27FC236}">
                <a16:creationId xmlns:a16="http://schemas.microsoft.com/office/drawing/2014/main" id="{6508F82D-4AAF-43F7-87C0-51C6D90091D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40619F20-9042-48CD-9345-6473D3551D09}"/>
              </a:ext>
            </a:extLst>
          </p:cNvPr>
          <p:cNvSpPr>
            <a:spLocks noGrp="1" noChangeArrowheads="1"/>
          </p:cNvSpPr>
          <p:nvPr>
            <p:ph type="sldNum" sz="quarter" idx="12"/>
          </p:nvPr>
        </p:nvSpPr>
        <p:spPr>
          <a:ln/>
        </p:spPr>
        <p:txBody>
          <a:bodyPr/>
          <a:lstStyle>
            <a:lvl1pPr>
              <a:defRPr/>
            </a:lvl1pPr>
          </a:lstStyle>
          <a:p>
            <a:pPr>
              <a:defRPr/>
            </a:pPr>
            <a:fld id="{F8DFA1B5-F68F-48D4-9E8C-186D984E0F3D}" type="slidenum">
              <a:rPr lang="en-US" altLang="en-US"/>
              <a:pPr>
                <a:defRPr/>
              </a:pPr>
              <a:t>‹#›</a:t>
            </a:fld>
            <a:endParaRPr lang="en-US" altLang="en-US"/>
          </a:p>
        </p:txBody>
      </p:sp>
    </p:spTree>
    <p:extLst>
      <p:ext uri="{BB962C8B-B14F-4D97-AF65-F5344CB8AC3E}">
        <p14:creationId xmlns:p14="http://schemas.microsoft.com/office/powerpoint/2010/main" val="35004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352E326-737C-413E-A1E0-E59DEF927047}"/>
              </a:ext>
            </a:extLst>
          </p:cNvPr>
          <p:cNvSpPr>
            <a:spLocks noGrp="1" noChangeArrowheads="1"/>
          </p:cNvSpPr>
          <p:nvPr>
            <p:ph type="dt" sz="half" idx="10"/>
          </p:nvPr>
        </p:nvSpPr>
        <p:spPr>
          <a:ln/>
        </p:spPr>
        <p:txBody>
          <a:bodyPr/>
          <a:lstStyle>
            <a:lvl1pPr>
              <a:defRPr/>
            </a:lvl1pPr>
          </a:lstStyle>
          <a:p>
            <a:pPr>
              <a:defRPr/>
            </a:pPr>
            <a:fld id="{847C4521-A9A7-4F6D-92F2-3E74B185404E}" type="datetime1">
              <a:rPr lang="en-US" altLang="en-US" smtClean="0"/>
              <a:t>5/22/2020</a:t>
            </a:fld>
            <a:endParaRPr lang="en-US" altLang="en-US"/>
          </a:p>
        </p:txBody>
      </p:sp>
      <p:sp>
        <p:nvSpPr>
          <p:cNvPr id="6" name="Rectangle 5">
            <a:extLst>
              <a:ext uri="{FF2B5EF4-FFF2-40B4-BE49-F238E27FC236}">
                <a16:creationId xmlns:a16="http://schemas.microsoft.com/office/drawing/2014/main" id="{8744F49D-922A-49B7-8531-495D85F2123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84D95D7-0F38-44C1-B8D2-C6851D998431}"/>
              </a:ext>
            </a:extLst>
          </p:cNvPr>
          <p:cNvSpPr>
            <a:spLocks noGrp="1" noChangeArrowheads="1"/>
          </p:cNvSpPr>
          <p:nvPr>
            <p:ph type="sldNum" sz="quarter" idx="12"/>
          </p:nvPr>
        </p:nvSpPr>
        <p:spPr>
          <a:ln/>
        </p:spPr>
        <p:txBody>
          <a:bodyPr/>
          <a:lstStyle>
            <a:lvl1pPr>
              <a:defRPr/>
            </a:lvl1pPr>
          </a:lstStyle>
          <a:p>
            <a:pPr>
              <a:defRPr/>
            </a:pPr>
            <a:fld id="{A78A4A69-E02A-4BB0-A11C-297D67114241}" type="slidenum">
              <a:rPr lang="en-US" altLang="en-US"/>
              <a:pPr>
                <a:defRPr/>
              </a:pPr>
              <a:t>‹#›</a:t>
            </a:fld>
            <a:endParaRPr lang="en-US" altLang="en-US"/>
          </a:p>
        </p:txBody>
      </p:sp>
    </p:spTree>
    <p:extLst>
      <p:ext uri="{BB962C8B-B14F-4D97-AF65-F5344CB8AC3E}">
        <p14:creationId xmlns:p14="http://schemas.microsoft.com/office/powerpoint/2010/main" val="3237964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97E199E-BE12-4EDA-A2F7-63338B948288}"/>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E6DD49C-1117-4223-AB3C-9C0E51DA351A}"/>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7748" name="Rectangle 4">
            <a:extLst>
              <a:ext uri="{FF2B5EF4-FFF2-40B4-BE49-F238E27FC236}">
                <a16:creationId xmlns:a16="http://schemas.microsoft.com/office/drawing/2014/main" id="{48062FF6-A485-404A-967C-607D0A1379F2}"/>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fld id="{C86C6876-E9B9-4C81-8202-992F5B0ECBEF}" type="datetime1">
              <a:rPr lang="en-US" altLang="en-US" smtClean="0"/>
              <a:t>5/22/2020</a:t>
            </a:fld>
            <a:endParaRPr lang="en-US" altLang="en-US"/>
          </a:p>
        </p:txBody>
      </p:sp>
      <p:sp>
        <p:nvSpPr>
          <p:cNvPr id="927749" name="Rectangle 5">
            <a:extLst>
              <a:ext uri="{FF2B5EF4-FFF2-40B4-BE49-F238E27FC236}">
                <a16:creationId xmlns:a16="http://schemas.microsoft.com/office/drawing/2014/main" id="{9D27598B-0A51-4532-B73D-A73E026B437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ltLang="en-US"/>
          </a:p>
        </p:txBody>
      </p:sp>
      <p:sp>
        <p:nvSpPr>
          <p:cNvPr id="927750" name="Rectangle 6">
            <a:extLst>
              <a:ext uri="{FF2B5EF4-FFF2-40B4-BE49-F238E27FC236}">
                <a16:creationId xmlns:a16="http://schemas.microsoft.com/office/drawing/2014/main" id="{FCD12476-F580-4CB7-8E5A-08F76060558E}"/>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8624A43C-5EE1-4D5D-AF55-88DBE996905F}" type="slidenum">
              <a:rPr lang="en-US" altLang="en-US"/>
              <a:pPr>
                <a:defRPr/>
              </a:pPr>
              <a:t>‹#›</a:t>
            </a:fld>
            <a:endParaRPr lang="en-US" altLang="en-US"/>
          </a:p>
        </p:txBody>
      </p:sp>
      <p:sp>
        <p:nvSpPr>
          <p:cNvPr id="1031" name="Rectangle 7">
            <a:extLst>
              <a:ext uri="{FF2B5EF4-FFF2-40B4-BE49-F238E27FC236}">
                <a16:creationId xmlns:a16="http://schemas.microsoft.com/office/drawing/2014/main" id="{38850946-A126-46B0-97DB-3AAF5A549530}"/>
              </a:ext>
            </a:extLst>
          </p:cNvPr>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1032" name="Line 8">
            <a:extLst>
              <a:ext uri="{FF2B5EF4-FFF2-40B4-BE49-F238E27FC236}">
                <a16:creationId xmlns:a16="http://schemas.microsoft.com/office/drawing/2014/main" id="{A2892FF0-9F5A-41ED-848B-FEE9A4A177C2}"/>
              </a:ext>
            </a:extLst>
          </p:cNvPr>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3" name="Rectangle 9">
            <a:extLst>
              <a:ext uri="{FF2B5EF4-FFF2-40B4-BE49-F238E27FC236}">
                <a16:creationId xmlns:a16="http://schemas.microsoft.com/office/drawing/2014/main" id="{D564206F-9CB7-479A-9496-9B3AD4F9FFE0}"/>
              </a:ext>
            </a:extLst>
          </p:cNvPr>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1034" name="Rectangle 10">
            <a:extLst>
              <a:ext uri="{FF2B5EF4-FFF2-40B4-BE49-F238E27FC236}">
                <a16:creationId xmlns:a16="http://schemas.microsoft.com/office/drawing/2014/main" id="{82026C46-403F-4656-A446-76CC54757F44}"/>
              </a:ext>
            </a:extLst>
          </p:cNvPr>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887"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0480499-E594-460A-A148-AABD5A391123}"/>
              </a:ext>
            </a:extLst>
          </p:cNvPr>
          <p:cNvSpPr>
            <a:spLocks noGrp="1" noChangeArrowheads="1"/>
          </p:cNvSpPr>
          <p:nvPr>
            <p:ph type="title"/>
          </p:nvPr>
        </p:nvSpPr>
        <p:spPr>
          <a:xfrm>
            <a:off x="457200" y="0"/>
            <a:ext cx="8229600" cy="1417638"/>
          </a:xfrm>
        </p:spPr>
        <p:txBody>
          <a:bodyPr/>
          <a:lstStyle/>
          <a:p>
            <a:pPr algn="ctr"/>
            <a:r>
              <a:rPr lang="en-US" dirty="0" err="1">
                <a:solidFill>
                  <a:srgbClr val="0000CC"/>
                </a:solidFill>
              </a:rPr>
              <a:t>Educación</a:t>
            </a:r>
            <a:r>
              <a:rPr lang="en-US" dirty="0"/>
              <a:t> </a:t>
            </a:r>
            <a:r>
              <a:rPr lang="en-US" dirty="0">
                <a:solidFill>
                  <a:srgbClr val="0000CC"/>
                </a:solidFill>
              </a:rPr>
              <a:t>Especial y COVID-19 </a:t>
            </a:r>
            <a:br>
              <a:rPr lang="en-US" dirty="0">
                <a:solidFill>
                  <a:srgbClr val="0000CC"/>
                </a:solidFill>
              </a:rPr>
            </a:br>
            <a:r>
              <a:rPr lang="es-419" dirty="0">
                <a:solidFill>
                  <a:srgbClr val="0000CC"/>
                </a:solidFill>
              </a:rPr>
              <a:t>Entendiendo</a:t>
            </a:r>
            <a:r>
              <a:rPr lang="en-US" dirty="0">
                <a:solidFill>
                  <a:srgbClr val="0000CC"/>
                </a:solidFill>
              </a:rPr>
              <a:t> Sus Derechos</a:t>
            </a:r>
          </a:p>
        </p:txBody>
      </p:sp>
      <p:pic>
        <p:nvPicPr>
          <p:cNvPr id="5" name="Content Placeholder 4" descr="An apple sitting on top of a stack of school books.  Books and colored pencils are siting on a table inside.">
            <a:extLst>
              <a:ext uri="{FF2B5EF4-FFF2-40B4-BE49-F238E27FC236}">
                <a16:creationId xmlns:a16="http://schemas.microsoft.com/office/drawing/2014/main" id="{D4DE69F5-343B-44B4-A760-E2820C025607}"/>
              </a:ext>
            </a:extLst>
          </p:cNvPr>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t="19878" r="19878"/>
          <a:stretch/>
        </p:blipFill>
        <p:spPr>
          <a:xfrm>
            <a:off x="1363480" y="1600200"/>
            <a:ext cx="6417039" cy="4530725"/>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Slide Number Placeholder 1">
            <a:extLst>
              <a:ext uri="{FF2B5EF4-FFF2-40B4-BE49-F238E27FC236}">
                <a16:creationId xmlns:a16="http://schemas.microsoft.com/office/drawing/2014/main" id="{7F579221-D6C6-4AB2-B221-019A91B16F24}"/>
              </a:ext>
            </a:extLst>
          </p:cNvPr>
          <p:cNvSpPr>
            <a:spLocks noGrp="1"/>
          </p:cNvSpPr>
          <p:nvPr>
            <p:ph type="sldNum" sz="quarter" idx="12"/>
          </p:nvPr>
        </p:nvSpPr>
        <p:spPr/>
        <p:txBody>
          <a:bodyPr/>
          <a:lstStyle/>
          <a:p>
            <a:pPr>
              <a:defRPr/>
            </a:pPr>
            <a:fld id="{242D44A2-5362-4FC8-92AC-944648A94514}" type="slidenum">
              <a:rPr lang="en-US" altLang="en-US" smtClean="0"/>
              <a:pPr>
                <a:defRPr/>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a:extLst>
              <a:ext uri="{FF2B5EF4-FFF2-40B4-BE49-F238E27FC236}">
                <a16:creationId xmlns:a16="http://schemas.microsoft.com/office/drawing/2014/main" id="{51D2882A-60E2-4CD7-8D96-FFCDC3387407}"/>
              </a:ext>
            </a:extLst>
          </p:cNvPr>
          <p:cNvSpPr>
            <a:spLocks noGrp="1" noChangeArrowheads="1"/>
          </p:cNvSpPr>
          <p:nvPr>
            <p:ph type="title"/>
          </p:nvPr>
        </p:nvSpPr>
        <p:spPr/>
        <p:txBody>
          <a:bodyPr/>
          <a:lstStyle/>
          <a:p>
            <a:r>
              <a:rPr lang="en-US" altLang="en-US" dirty="0">
                <a:solidFill>
                  <a:srgbClr val="0000CC"/>
                </a:solidFill>
              </a:rPr>
              <a:t>Que </a:t>
            </a:r>
            <a:r>
              <a:rPr lang="en-US" altLang="en-US" dirty="0" err="1">
                <a:solidFill>
                  <a:srgbClr val="0000CC"/>
                </a:solidFill>
              </a:rPr>
              <a:t>es</a:t>
            </a:r>
            <a:r>
              <a:rPr lang="en-US" altLang="en-US" dirty="0">
                <a:solidFill>
                  <a:srgbClr val="0000CC"/>
                </a:solidFill>
              </a:rPr>
              <a:t> </a:t>
            </a:r>
            <a:r>
              <a:rPr lang="en-US" altLang="en-US" dirty="0" err="1">
                <a:solidFill>
                  <a:srgbClr val="0000CC"/>
                </a:solidFill>
              </a:rPr>
              <a:t>Intruccion</a:t>
            </a:r>
            <a:r>
              <a:rPr lang="en-US" altLang="en-US" dirty="0">
                <a:solidFill>
                  <a:srgbClr val="0000CC"/>
                </a:solidFill>
              </a:rPr>
              <a:t> a </a:t>
            </a:r>
            <a:r>
              <a:rPr lang="en-US" altLang="en-US" dirty="0" err="1">
                <a:solidFill>
                  <a:srgbClr val="0000CC"/>
                </a:solidFill>
              </a:rPr>
              <a:t>Distancia</a:t>
            </a:r>
            <a:r>
              <a:rPr lang="en-US" altLang="en-US" dirty="0">
                <a:solidFill>
                  <a:srgbClr val="0000CC"/>
                </a:solidFill>
              </a:rPr>
              <a:t>?</a:t>
            </a:r>
          </a:p>
        </p:txBody>
      </p:sp>
      <p:sp>
        <p:nvSpPr>
          <p:cNvPr id="5" name="Content Placeholder 4">
            <a:extLst>
              <a:ext uri="{FF2B5EF4-FFF2-40B4-BE49-F238E27FC236}">
                <a16:creationId xmlns:a16="http://schemas.microsoft.com/office/drawing/2014/main" id="{AAEFB20F-9EDC-4840-BE09-3A3B45910566}"/>
              </a:ext>
            </a:extLst>
          </p:cNvPr>
          <p:cNvSpPr>
            <a:spLocks noGrp="1"/>
          </p:cNvSpPr>
          <p:nvPr>
            <p:ph idx="1"/>
          </p:nvPr>
        </p:nvSpPr>
        <p:spPr>
          <a:xfrm>
            <a:off x="457200" y="1676400"/>
            <a:ext cx="8229600" cy="4530725"/>
          </a:xfrm>
          <a:noFill/>
        </p:spPr>
        <p:txBody>
          <a:bodyPr/>
          <a:lstStyle/>
          <a:p>
            <a:pPr>
              <a:spcAft>
                <a:spcPts val="1800"/>
              </a:spcAft>
              <a:defRPr/>
            </a:pPr>
            <a:r>
              <a:rPr lang="es-ES" spc="-20" dirty="0">
                <a:latin typeface="Times New Roman" panose="02020603050405020304" pitchFamily="18" charset="0"/>
                <a:cs typeface="Times New Roman" panose="02020603050405020304" pitchFamily="18" charset="0"/>
              </a:rPr>
              <a:t>El estudiante generalmente se queda en su casa y aprende usando plataformas en línea, videos y otros medios, imprimir materiales</a:t>
            </a:r>
            <a:endParaRPr lang="en-US" spc="-20" dirty="0">
              <a:latin typeface="Times New Roman" panose="02020603050405020304" pitchFamily="18" charset="0"/>
              <a:cs typeface="Times New Roman" panose="02020603050405020304" pitchFamily="18" charset="0"/>
            </a:endParaRPr>
          </a:p>
        </p:txBody>
      </p:sp>
      <p:pic>
        <p:nvPicPr>
          <p:cNvPr id="3" name="Picture 2" descr="A picture containing person, table, boy, young&#10;&#10;Description automatically generated">
            <a:extLst>
              <a:ext uri="{FF2B5EF4-FFF2-40B4-BE49-F238E27FC236}">
                <a16:creationId xmlns:a16="http://schemas.microsoft.com/office/drawing/2014/main" id="{973679CA-EE5E-4E0E-873B-367845F5CF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1499" y="3344862"/>
            <a:ext cx="4681001" cy="31210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Slide Number Placeholder 3">
            <a:extLst>
              <a:ext uri="{FF2B5EF4-FFF2-40B4-BE49-F238E27FC236}">
                <a16:creationId xmlns:a16="http://schemas.microsoft.com/office/drawing/2014/main" id="{66DB0907-EDDD-4E37-9512-21E248A16F87}"/>
              </a:ext>
            </a:extLst>
          </p:cNvPr>
          <p:cNvSpPr>
            <a:spLocks noGrp="1"/>
          </p:cNvSpPr>
          <p:nvPr>
            <p:ph type="sldNum" sz="quarter" idx="12"/>
          </p:nvPr>
        </p:nvSpPr>
        <p:spPr/>
        <p:txBody>
          <a:bodyPr/>
          <a:lstStyle/>
          <a:p>
            <a:pPr>
              <a:defRPr/>
            </a:pPr>
            <a:fld id="{242D44A2-5362-4FC8-92AC-944648A94514}" type="slidenum">
              <a:rPr lang="en-US" altLang="en-US" smtClean="0"/>
              <a:pPr>
                <a:defRPr/>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a:extLst>
              <a:ext uri="{FF2B5EF4-FFF2-40B4-BE49-F238E27FC236}">
                <a16:creationId xmlns:a16="http://schemas.microsoft.com/office/drawing/2014/main" id="{51D2882A-60E2-4CD7-8D96-FFCDC3387407}"/>
              </a:ext>
            </a:extLst>
          </p:cNvPr>
          <p:cNvSpPr>
            <a:spLocks noGrp="1" noChangeArrowheads="1"/>
          </p:cNvSpPr>
          <p:nvPr>
            <p:ph type="title"/>
          </p:nvPr>
        </p:nvSpPr>
        <p:spPr/>
        <p:txBody>
          <a:bodyPr/>
          <a:lstStyle/>
          <a:p>
            <a:r>
              <a:rPr lang="en-US" altLang="en-US" dirty="0">
                <a:solidFill>
                  <a:srgbClr val="0000CC"/>
                </a:solidFill>
              </a:rPr>
              <a:t>Que </a:t>
            </a:r>
            <a:r>
              <a:rPr lang="en-US" altLang="en-US" dirty="0" err="1">
                <a:solidFill>
                  <a:srgbClr val="0000CC"/>
                </a:solidFill>
              </a:rPr>
              <a:t>es</a:t>
            </a:r>
            <a:r>
              <a:rPr lang="en-US" altLang="en-US" dirty="0">
                <a:solidFill>
                  <a:srgbClr val="0000CC"/>
                </a:solidFill>
              </a:rPr>
              <a:t> </a:t>
            </a:r>
            <a:r>
              <a:rPr lang="en-US" altLang="en-US" dirty="0" err="1">
                <a:solidFill>
                  <a:srgbClr val="0000CC"/>
                </a:solidFill>
              </a:rPr>
              <a:t>Instruccion</a:t>
            </a:r>
            <a:r>
              <a:rPr lang="en-US" altLang="en-US" dirty="0">
                <a:solidFill>
                  <a:srgbClr val="0000CC"/>
                </a:solidFill>
              </a:rPr>
              <a:t> a </a:t>
            </a:r>
            <a:r>
              <a:rPr lang="en-US" altLang="en-US" dirty="0" err="1">
                <a:solidFill>
                  <a:srgbClr val="0000CC"/>
                </a:solidFill>
              </a:rPr>
              <a:t>Distancia</a:t>
            </a:r>
            <a:r>
              <a:rPr lang="en-US" altLang="en-US" dirty="0">
                <a:solidFill>
                  <a:srgbClr val="0000CC"/>
                </a:solidFill>
              </a:rPr>
              <a:t>?</a:t>
            </a:r>
          </a:p>
        </p:txBody>
      </p:sp>
      <p:sp>
        <p:nvSpPr>
          <p:cNvPr id="5" name="Content Placeholder 4">
            <a:extLst>
              <a:ext uri="{FF2B5EF4-FFF2-40B4-BE49-F238E27FC236}">
                <a16:creationId xmlns:a16="http://schemas.microsoft.com/office/drawing/2014/main" id="{AAEFB20F-9EDC-4840-BE09-3A3B45910566}"/>
              </a:ext>
            </a:extLst>
          </p:cNvPr>
          <p:cNvSpPr>
            <a:spLocks noGrp="1"/>
          </p:cNvSpPr>
          <p:nvPr>
            <p:ph idx="1"/>
          </p:nvPr>
        </p:nvSpPr>
        <p:spPr>
          <a:xfrm>
            <a:off x="457200" y="1676400"/>
            <a:ext cx="8229600" cy="4530725"/>
          </a:xfrm>
          <a:noFill/>
        </p:spPr>
        <p:txBody>
          <a:bodyPr/>
          <a:lstStyle/>
          <a:p>
            <a:pPr>
              <a:spcAft>
                <a:spcPts val="1800"/>
              </a:spcAft>
              <a:defRPr/>
            </a:pPr>
            <a:r>
              <a:rPr lang="es-ES" altLang="en-US" dirty="0">
                <a:latin typeface="Times New Roman" panose="02020603050405020304" pitchFamily="18" charset="0"/>
                <a:cs typeface="Times New Roman" panose="02020603050405020304" pitchFamily="18" charset="0"/>
              </a:rPr>
              <a:t>Las escuelas pueden proporcionar servicios en la comunidad si se pueden lograr con el distanciamiento social.  </a:t>
            </a:r>
          </a:p>
          <a:p>
            <a:pPr>
              <a:spcAft>
                <a:spcPts val="1800"/>
              </a:spcAft>
              <a:defRPr/>
            </a:pPr>
            <a:r>
              <a:rPr lang="es-ES" altLang="en-US" dirty="0">
                <a:latin typeface="Times New Roman" panose="02020603050405020304" pitchFamily="18" charset="0"/>
                <a:cs typeface="Times New Roman" panose="02020603050405020304" pitchFamily="18" charset="0"/>
              </a:rPr>
              <a:t>Las familias tendrán que hacer lo mejor que puedan y comunicarse con el personal de la escuela para obtener ideas y apoyo para ayudar en este momento difícil.</a:t>
            </a:r>
            <a:endParaRPr lang="en-US" dirty="0"/>
          </a:p>
        </p:txBody>
      </p:sp>
      <p:sp>
        <p:nvSpPr>
          <p:cNvPr id="2" name="Slide Number Placeholder 1">
            <a:extLst>
              <a:ext uri="{FF2B5EF4-FFF2-40B4-BE49-F238E27FC236}">
                <a16:creationId xmlns:a16="http://schemas.microsoft.com/office/drawing/2014/main" id="{86944E51-72DD-4026-8BFB-4A18E0A04B76}"/>
              </a:ext>
            </a:extLst>
          </p:cNvPr>
          <p:cNvSpPr>
            <a:spLocks noGrp="1"/>
          </p:cNvSpPr>
          <p:nvPr>
            <p:ph type="sldNum" sz="quarter" idx="12"/>
          </p:nvPr>
        </p:nvSpPr>
        <p:spPr/>
        <p:txBody>
          <a:bodyPr/>
          <a:lstStyle/>
          <a:p>
            <a:pPr>
              <a:defRPr/>
            </a:pPr>
            <a:fld id="{242D44A2-5362-4FC8-92AC-944648A94514}" type="slidenum">
              <a:rPr lang="en-US" altLang="en-US" smtClean="0"/>
              <a:pPr>
                <a:defRPr/>
              </a:pPr>
              <a:t>11</a:t>
            </a:fld>
            <a:endParaRPr lang="en-US" altLang="en-US"/>
          </a:p>
        </p:txBody>
      </p:sp>
    </p:spTree>
    <p:extLst>
      <p:ext uri="{BB962C8B-B14F-4D97-AF65-F5344CB8AC3E}">
        <p14:creationId xmlns:p14="http://schemas.microsoft.com/office/powerpoint/2010/main" val="3551079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a:extLst>
              <a:ext uri="{FF2B5EF4-FFF2-40B4-BE49-F238E27FC236}">
                <a16:creationId xmlns:a16="http://schemas.microsoft.com/office/drawing/2014/main" id="{44B8CB23-DEC5-4788-8CDD-5A822C27B778}"/>
              </a:ext>
            </a:extLst>
          </p:cNvPr>
          <p:cNvSpPr>
            <a:spLocks noGrp="1" noChangeArrowheads="1"/>
          </p:cNvSpPr>
          <p:nvPr>
            <p:ph type="title"/>
          </p:nvPr>
        </p:nvSpPr>
        <p:spPr/>
        <p:txBody>
          <a:bodyPr/>
          <a:lstStyle/>
          <a:p>
            <a:r>
              <a:rPr lang="en-US" altLang="en-US" dirty="0">
                <a:solidFill>
                  <a:srgbClr val="0000CC"/>
                </a:solidFill>
              </a:rPr>
              <a:t>Y </a:t>
            </a:r>
            <a:r>
              <a:rPr lang="en-US" altLang="en-US" dirty="0" err="1">
                <a:solidFill>
                  <a:srgbClr val="0000CC"/>
                </a:solidFill>
              </a:rPr>
              <a:t>si</a:t>
            </a:r>
            <a:r>
              <a:rPr lang="en-US" altLang="en-US" dirty="0">
                <a:solidFill>
                  <a:srgbClr val="0000CC"/>
                </a:solidFill>
              </a:rPr>
              <a:t> no </a:t>
            </a:r>
            <a:r>
              <a:rPr lang="en-US" altLang="en-US" dirty="0" err="1">
                <a:solidFill>
                  <a:srgbClr val="0000CC"/>
                </a:solidFill>
              </a:rPr>
              <a:t>tenemos</a:t>
            </a:r>
            <a:r>
              <a:rPr lang="en-US" altLang="en-US" dirty="0">
                <a:solidFill>
                  <a:srgbClr val="0000CC"/>
                </a:solidFill>
              </a:rPr>
              <a:t> </a:t>
            </a:r>
            <a:r>
              <a:rPr lang="en-US" altLang="en-US" dirty="0" err="1">
                <a:solidFill>
                  <a:srgbClr val="0000CC"/>
                </a:solidFill>
              </a:rPr>
              <a:t>computadora</a:t>
            </a:r>
            <a:r>
              <a:rPr lang="en-US" altLang="en-US" dirty="0">
                <a:solidFill>
                  <a:srgbClr val="0000CC"/>
                </a:solidFill>
              </a:rPr>
              <a:t>, Tablet o Internet </a:t>
            </a:r>
            <a:r>
              <a:rPr lang="en-US" altLang="en-US" dirty="0" err="1">
                <a:solidFill>
                  <a:srgbClr val="0000CC"/>
                </a:solidFill>
              </a:rPr>
              <a:t>en</a:t>
            </a:r>
            <a:r>
              <a:rPr lang="en-US" altLang="en-US" dirty="0">
                <a:solidFill>
                  <a:srgbClr val="0000CC"/>
                </a:solidFill>
              </a:rPr>
              <a:t> la </a:t>
            </a:r>
            <a:r>
              <a:rPr lang="en-US" altLang="en-US" dirty="0" err="1">
                <a:solidFill>
                  <a:srgbClr val="0000CC"/>
                </a:solidFill>
              </a:rPr>
              <a:t>cada</a:t>
            </a:r>
            <a:r>
              <a:rPr lang="en-US" altLang="en-US" dirty="0">
                <a:solidFill>
                  <a:srgbClr val="0000CC"/>
                </a:solidFill>
              </a:rPr>
              <a:t>?</a:t>
            </a:r>
          </a:p>
        </p:txBody>
      </p:sp>
      <p:sp>
        <p:nvSpPr>
          <p:cNvPr id="5" name="Content Placeholder 4">
            <a:extLst>
              <a:ext uri="{FF2B5EF4-FFF2-40B4-BE49-F238E27FC236}">
                <a16:creationId xmlns:a16="http://schemas.microsoft.com/office/drawing/2014/main" id="{AAEFB20F-9EDC-4840-BE09-3A3B45910566}"/>
              </a:ext>
            </a:extLst>
          </p:cNvPr>
          <p:cNvSpPr>
            <a:spLocks noGrp="1"/>
          </p:cNvSpPr>
          <p:nvPr>
            <p:ph idx="1"/>
          </p:nvPr>
        </p:nvSpPr>
        <p:spPr>
          <a:xfrm>
            <a:off x="457200" y="1676400"/>
            <a:ext cx="8229600" cy="4800600"/>
          </a:xfrm>
          <a:noFill/>
        </p:spPr>
        <p:txBody>
          <a:bodyPr/>
          <a:lstStyle/>
          <a:p>
            <a:pPr>
              <a:spcAft>
                <a:spcPts val="1800"/>
              </a:spcAft>
              <a:defRPr/>
            </a:pPr>
            <a:r>
              <a:rPr lang="es-ES" sz="2700" spc="-20" dirty="0">
                <a:latin typeface="Times New Roman" panose="02020603050405020304" pitchFamily="18" charset="0"/>
                <a:cs typeface="Times New Roman" panose="02020603050405020304" pitchFamily="18" charset="0"/>
              </a:rPr>
              <a:t>Las escuelas pueden permitir que los estudiantes se lleven a casa un Libro Chrome u otra tecnología que normalmente solo se usa en la escuela. </a:t>
            </a:r>
          </a:p>
          <a:p>
            <a:pPr>
              <a:spcAft>
                <a:spcPts val="1800"/>
              </a:spcAft>
              <a:defRPr/>
            </a:pPr>
            <a:r>
              <a:rPr lang="es-ES" sz="2700" spc="-20" dirty="0">
                <a:latin typeface="Times New Roman" panose="02020603050405020304" pitchFamily="18" charset="0"/>
                <a:cs typeface="Times New Roman" panose="02020603050405020304" pitchFamily="18" charset="0"/>
              </a:rPr>
              <a:t>Las escuelas pueden proporcionar tareas escolares a través de un intercambio continuo de materiales impresos, o proporcionar una unidad flash con las lecciones del estudiante precargadas. </a:t>
            </a:r>
          </a:p>
          <a:p>
            <a:pPr>
              <a:spcAft>
                <a:spcPts val="1800"/>
              </a:spcAft>
              <a:defRPr/>
            </a:pPr>
            <a:r>
              <a:rPr lang="es-ES" sz="2700" spc="-20" dirty="0">
                <a:latin typeface="Times New Roman" panose="02020603050405020304" pitchFamily="18" charset="0"/>
                <a:cs typeface="Times New Roman" panose="02020603050405020304" pitchFamily="18" charset="0"/>
              </a:rPr>
              <a:t>Puede solicitar una reunión del equipo del IEP para discutir opciones alternativas para proporcionar a su estudiante acceso a la instrucción</a:t>
            </a:r>
            <a:r>
              <a:rPr lang="es-ES" spc="-20" dirty="0">
                <a:latin typeface="Times New Roman" panose="02020603050405020304" pitchFamily="18" charset="0"/>
                <a:cs typeface="Times New Roman" panose="02020603050405020304" pitchFamily="18" charset="0"/>
              </a:rPr>
              <a:t>.</a:t>
            </a:r>
            <a:endParaRPr lang="en-US" dirty="0"/>
          </a:p>
        </p:txBody>
      </p:sp>
      <p:sp>
        <p:nvSpPr>
          <p:cNvPr id="2" name="Slide Number Placeholder 1">
            <a:extLst>
              <a:ext uri="{FF2B5EF4-FFF2-40B4-BE49-F238E27FC236}">
                <a16:creationId xmlns:a16="http://schemas.microsoft.com/office/drawing/2014/main" id="{271AA302-1065-49C5-8707-395AB7545DF7}"/>
              </a:ext>
            </a:extLst>
          </p:cNvPr>
          <p:cNvSpPr>
            <a:spLocks noGrp="1"/>
          </p:cNvSpPr>
          <p:nvPr>
            <p:ph type="sldNum" sz="quarter" idx="12"/>
          </p:nvPr>
        </p:nvSpPr>
        <p:spPr/>
        <p:txBody>
          <a:bodyPr/>
          <a:lstStyle/>
          <a:p>
            <a:pPr>
              <a:defRPr/>
            </a:pPr>
            <a:fld id="{242D44A2-5362-4FC8-92AC-944648A94514}" type="slidenum">
              <a:rPr lang="en-US" altLang="en-US" smtClean="0"/>
              <a:pPr>
                <a:defRPr/>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a:extLst>
              <a:ext uri="{FF2B5EF4-FFF2-40B4-BE49-F238E27FC236}">
                <a16:creationId xmlns:a16="http://schemas.microsoft.com/office/drawing/2014/main" id="{B989245A-8DDA-4E4D-81B5-78FAF1C0830F}"/>
              </a:ext>
            </a:extLst>
          </p:cNvPr>
          <p:cNvSpPr>
            <a:spLocks noGrp="1" noChangeArrowheads="1"/>
          </p:cNvSpPr>
          <p:nvPr>
            <p:ph type="title"/>
          </p:nvPr>
        </p:nvSpPr>
        <p:spPr/>
        <p:txBody>
          <a:bodyPr/>
          <a:lstStyle/>
          <a:p>
            <a:r>
              <a:rPr lang="en-US" altLang="en-US" sz="3200" dirty="0" err="1">
                <a:solidFill>
                  <a:srgbClr val="0000CC"/>
                </a:solidFill>
              </a:rPr>
              <a:t>Puede</a:t>
            </a:r>
            <a:r>
              <a:rPr lang="en-US" altLang="en-US" sz="3200" dirty="0">
                <a:solidFill>
                  <a:srgbClr val="0000CC"/>
                </a:solidFill>
              </a:rPr>
              <a:t> la </a:t>
            </a:r>
            <a:r>
              <a:rPr lang="en-US" altLang="en-US" sz="3200" dirty="0" err="1">
                <a:solidFill>
                  <a:srgbClr val="0000CC"/>
                </a:solidFill>
              </a:rPr>
              <a:t>escuela</a:t>
            </a:r>
            <a:r>
              <a:rPr lang="en-US" altLang="en-US" sz="3200" dirty="0">
                <a:solidFill>
                  <a:srgbClr val="0000CC"/>
                </a:solidFill>
              </a:rPr>
              <a:t> </a:t>
            </a:r>
            <a:r>
              <a:rPr lang="en-US" altLang="en-US" sz="3200" dirty="0" err="1">
                <a:solidFill>
                  <a:srgbClr val="0000CC"/>
                </a:solidFill>
              </a:rPr>
              <a:t>requerir</a:t>
            </a:r>
            <a:r>
              <a:rPr lang="en-US" altLang="en-US" sz="3200" dirty="0">
                <a:solidFill>
                  <a:srgbClr val="0000CC"/>
                </a:solidFill>
              </a:rPr>
              <a:t> que </a:t>
            </a:r>
            <a:r>
              <a:rPr lang="en-US" altLang="en-US" sz="3200" dirty="0" err="1">
                <a:solidFill>
                  <a:srgbClr val="0000CC"/>
                </a:solidFill>
              </a:rPr>
              <a:t>este</a:t>
            </a:r>
            <a:r>
              <a:rPr lang="en-US" altLang="en-US" sz="3200" dirty="0">
                <a:solidFill>
                  <a:srgbClr val="0000CC"/>
                </a:solidFill>
              </a:rPr>
              <a:t> de </a:t>
            </a:r>
            <a:r>
              <a:rPr lang="en-US" altLang="en-US" sz="3200" dirty="0" err="1">
                <a:solidFill>
                  <a:srgbClr val="0000CC"/>
                </a:solidFill>
              </a:rPr>
              <a:t>acuerdo</a:t>
            </a:r>
            <a:r>
              <a:rPr lang="en-US" altLang="en-US" sz="3200" dirty="0">
                <a:solidFill>
                  <a:srgbClr val="0000CC"/>
                </a:solidFill>
              </a:rPr>
              <a:t> con </a:t>
            </a:r>
            <a:r>
              <a:rPr lang="en-US" altLang="en-US" sz="3200" dirty="0" err="1">
                <a:solidFill>
                  <a:srgbClr val="0000CC"/>
                </a:solidFill>
              </a:rPr>
              <a:t>cambios</a:t>
            </a:r>
            <a:r>
              <a:rPr lang="en-US" altLang="en-US" sz="3200" dirty="0">
                <a:solidFill>
                  <a:srgbClr val="0000CC"/>
                </a:solidFill>
              </a:rPr>
              <a:t> </a:t>
            </a:r>
            <a:r>
              <a:rPr lang="en-US" altLang="en-US" sz="3200" dirty="0" err="1">
                <a:solidFill>
                  <a:srgbClr val="0000CC"/>
                </a:solidFill>
              </a:rPr>
              <a:t>en</a:t>
            </a:r>
            <a:r>
              <a:rPr lang="en-US" altLang="en-US" sz="3200" dirty="0">
                <a:solidFill>
                  <a:srgbClr val="0000CC"/>
                </a:solidFill>
              </a:rPr>
              <a:t> el IEP </a:t>
            </a:r>
            <a:r>
              <a:rPr lang="en-US" altLang="en-US" sz="3200" dirty="0" err="1">
                <a:solidFill>
                  <a:srgbClr val="0000CC"/>
                </a:solidFill>
              </a:rPr>
              <a:t>por</a:t>
            </a:r>
            <a:r>
              <a:rPr lang="en-US" altLang="en-US" sz="3200" dirty="0">
                <a:solidFill>
                  <a:srgbClr val="0000CC"/>
                </a:solidFill>
              </a:rPr>
              <a:t> la crisis del Covid-19.</a:t>
            </a:r>
          </a:p>
        </p:txBody>
      </p:sp>
      <p:sp>
        <p:nvSpPr>
          <p:cNvPr id="32771" name="Content Placeholder 4">
            <a:extLst>
              <a:ext uri="{FF2B5EF4-FFF2-40B4-BE49-F238E27FC236}">
                <a16:creationId xmlns:a16="http://schemas.microsoft.com/office/drawing/2014/main" id="{F471C072-5935-493C-9F76-56C35AD55ABD}"/>
              </a:ext>
            </a:extLst>
          </p:cNvPr>
          <p:cNvSpPr>
            <a:spLocks noGrp="1" noChangeArrowheads="1"/>
          </p:cNvSpPr>
          <p:nvPr>
            <p:ph idx="1"/>
          </p:nvPr>
        </p:nvSpPr>
        <p:spPr>
          <a:xfrm>
            <a:off x="457200" y="1676400"/>
            <a:ext cx="8229600" cy="4530725"/>
          </a:xfrm>
        </p:spPr>
        <p:txBody>
          <a:bodyPr/>
          <a:lstStyle/>
          <a:p>
            <a:pPr marL="0" indent="0">
              <a:spcAft>
                <a:spcPts val="1800"/>
              </a:spcAft>
              <a:buNone/>
              <a:defRPr/>
            </a:pPr>
            <a:endParaRPr lang="en-US" altLang="en-US" dirty="0">
              <a:latin typeface="Times New Roman" panose="02020603050405020304" pitchFamily="18" charset="0"/>
              <a:cs typeface="Times New Roman" panose="02020603050405020304" pitchFamily="18" charset="0"/>
            </a:endParaRPr>
          </a:p>
          <a:p>
            <a:pPr>
              <a:spcAft>
                <a:spcPts val="1800"/>
              </a:spcAft>
              <a:defRPr/>
            </a:pPr>
            <a:endParaRPr lang="en-US" altLang="en-US" dirty="0">
              <a:latin typeface="Times New Roman" panose="02020603050405020304" pitchFamily="18" charset="0"/>
              <a:cs typeface="Times New Roman" panose="02020603050405020304" pitchFamily="18" charset="0"/>
            </a:endParaRPr>
          </a:p>
          <a:p>
            <a:pPr>
              <a:spcAft>
                <a:spcPts val="1800"/>
              </a:spcAft>
              <a:defRPr/>
            </a:pPr>
            <a:endParaRPr lang="en-US" alt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EF3A352-A67E-4045-9069-90F608EE85D6}"/>
              </a:ext>
            </a:extLst>
          </p:cNvPr>
          <p:cNvSpPr txBox="1"/>
          <p:nvPr/>
        </p:nvSpPr>
        <p:spPr>
          <a:xfrm>
            <a:off x="3314700" y="2972266"/>
            <a:ext cx="2514600" cy="1938992"/>
          </a:xfrm>
          <a:prstGeom prst="rect">
            <a:avLst/>
          </a:prstGeom>
          <a:noFill/>
        </p:spPr>
        <p:txBody>
          <a:bodyPr wrap="square" rtlCol="0">
            <a:spAutoFit/>
          </a:bodyPr>
          <a:lstStyle/>
          <a:p>
            <a:r>
              <a:rPr lang="en-US" sz="12000" b="1" dirty="0">
                <a:solidFill>
                  <a:schemeClr val="accent6"/>
                </a:solidFill>
                <a:latin typeface="Times New Roman" panose="02020603050405020304" pitchFamily="18" charset="0"/>
                <a:cs typeface="Times New Roman" panose="02020603050405020304" pitchFamily="18" charset="0"/>
              </a:rPr>
              <a:t>NO</a:t>
            </a:r>
          </a:p>
        </p:txBody>
      </p:sp>
      <p:sp>
        <p:nvSpPr>
          <p:cNvPr id="2" name="Slide Number Placeholder 1">
            <a:extLst>
              <a:ext uri="{FF2B5EF4-FFF2-40B4-BE49-F238E27FC236}">
                <a16:creationId xmlns:a16="http://schemas.microsoft.com/office/drawing/2014/main" id="{72F18820-6FBB-4837-B840-5E5F3C1FF3F2}"/>
              </a:ext>
            </a:extLst>
          </p:cNvPr>
          <p:cNvSpPr>
            <a:spLocks noGrp="1"/>
          </p:cNvSpPr>
          <p:nvPr>
            <p:ph type="sldNum" sz="quarter" idx="12"/>
          </p:nvPr>
        </p:nvSpPr>
        <p:spPr/>
        <p:txBody>
          <a:bodyPr/>
          <a:lstStyle/>
          <a:p>
            <a:pPr>
              <a:defRPr/>
            </a:pPr>
            <a:fld id="{242D44A2-5362-4FC8-92AC-944648A94514}" type="slidenum">
              <a:rPr lang="en-US" altLang="en-US" smtClean="0"/>
              <a:pPr>
                <a:defRPr/>
              </a:pPr>
              <a:t>13</a:t>
            </a:fld>
            <a:endParaRPr lang="en-US" altLang="en-US"/>
          </a:p>
        </p:txBody>
      </p:sp>
    </p:spTree>
    <p:extLst>
      <p:ext uri="{BB962C8B-B14F-4D97-AF65-F5344CB8AC3E}">
        <p14:creationId xmlns:p14="http://schemas.microsoft.com/office/powerpoint/2010/main" val="2803949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34BD-EBE7-4F17-901B-817E06C5F9E3}"/>
              </a:ext>
            </a:extLst>
          </p:cNvPr>
          <p:cNvSpPr>
            <a:spLocks noGrp="1"/>
          </p:cNvSpPr>
          <p:nvPr>
            <p:ph type="title"/>
          </p:nvPr>
        </p:nvSpPr>
        <p:spPr>
          <a:xfrm>
            <a:off x="457200" y="277814"/>
            <a:ext cx="8229600" cy="982662"/>
          </a:xfrm>
        </p:spPr>
        <p:txBody>
          <a:bodyPr/>
          <a:lstStyle/>
          <a:p>
            <a:r>
              <a:rPr lang="en-US" altLang="en-US" sz="3600" dirty="0">
                <a:solidFill>
                  <a:srgbClr val="0000CC"/>
                </a:solidFill>
              </a:rPr>
              <a:t>Que </a:t>
            </a:r>
            <a:r>
              <a:rPr lang="en-US" altLang="en-US" sz="3600" dirty="0" err="1">
                <a:solidFill>
                  <a:srgbClr val="0000CC"/>
                </a:solidFill>
              </a:rPr>
              <a:t>tipo</a:t>
            </a:r>
            <a:r>
              <a:rPr lang="en-US" altLang="en-US" sz="3600" dirty="0">
                <a:solidFill>
                  <a:srgbClr val="0000CC"/>
                </a:solidFill>
              </a:rPr>
              <a:t> de </a:t>
            </a:r>
            <a:r>
              <a:rPr lang="en-US" altLang="en-US" sz="3600" dirty="0" err="1">
                <a:solidFill>
                  <a:srgbClr val="0000CC"/>
                </a:solidFill>
              </a:rPr>
              <a:t>cambios</a:t>
            </a:r>
            <a:r>
              <a:rPr lang="en-US" altLang="en-US" sz="3600" dirty="0">
                <a:solidFill>
                  <a:srgbClr val="0000CC"/>
                </a:solidFill>
              </a:rPr>
              <a:t> </a:t>
            </a:r>
            <a:r>
              <a:rPr lang="en-US" altLang="en-US" sz="3600" dirty="0" err="1">
                <a:solidFill>
                  <a:srgbClr val="0000CC"/>
                </a:solidFill>
              </a:rPr>
              <a:t>puede</a:t>
            </a:r>
            <a:r>
              <a:rPr lang="en-US" altLang="en-US" sz="3600" dirty="0">
                <a:solidFill>
                  <a:srgbClr val="0000CC"/>
                </a:solidFill>
              </a:rPr>
              <a:t> la </a:t>
            </a:r>
            <a:r>
              <a:rPr lang="en-US" altLang="en-US" sz="3600" dirty="0" err="1">
                <a:solidFill>
                  <a:srgbClr val="0000CC"/>
                </a:solidFill>
              </a:rPr>
              <a:t>escuela</a:t>
            </a:r>
            <a:r>
              <a:rPr lang="en-US" altLang="en-US" sz="3600" dirty="0">
                <a:solidFill>
                  <a:srgbClr val="0000CC"/>
                </a:solidFill>
              </a:rPr>
              <a:t> </a:t>
            </a:r>
            <a:r>
              <a:rPr lang="en-US" altLang="en-US" sz="3600" dirty="0" err="1">
                <a:solidFill>
                  <a:srgbClr val="0000CC"/>
                </a:solidFill>
              </a:rPr>
              <a:t>Sugerir</a:t>
            </a:r>
            <a:r>
              <a:rPr lang="en-US" altLang="en-US" sz="3600" dirty="0">
                <a:solidFill>
                  <a:srgbClr val="0000CC"/>
                </a:solidFill>
              </a:rPr>
              <a:t>?</a:t>
            </a:r>
            <a:endParaRPr lang="en-US" sz="3600" dirty="0"/>
          </a:p>
        </p:txBody>
      </p:sp>
      <p:sp>
        <p:nvSpPr>
          <p:cNvPr id="3" name="Content Placeholder 2">
            <a:extLst>
              <a:ext uri="{FF2B5EF4-FFF2-40B4-BE49-F238E27FC236}">
                <a16:creationId xmlns:a16="http://schemas.microsoft.com/office/drawing/2014/main" id="{B3A6FC2A-6DA6-4172-9AE0-82BBB6CE0D51}"/>
              </a:ext>
            </a:extLst>
          </p:cNvPr>
          <p:cNvSpPr>
            <a:spLocks noGrp="1"/>
          </p:cNvSpPr>
          <p:nvPr>
            <p:ph idx="1"/>
          </p:nvPr>
        </p:nvSpPr>
        <p:spPr>
          <a:xfrm>
            <a:off x="533400" y="1717675"/>
            <a:ext cx="8229600" cy="4530725"/>
          </a:xfrm>
        </p:spPr>
        <p:txBody>
          <a:bodyPr/>
          <a:lstStyle/>
          <a:p>
            <a:pPr lvl="1">
              <a:spcAft>
                <a:spcPts val="1200"/>
              </a:spcAft>
            </a:pPr>
            <a:r>
              <a:rPr lang="es-ES" altLang="en-US" dirty="0">
                <a:latin typeface="Times New Roman" panose="02020603050405020304" pitchFamily="18" charset="0"/>
                <a:cs typeface="Times New Roman" panose="02020603050405020304" pitchFamily="18" charset="0"/>
              </a:rPr>
              <a:t>Reducción o interrupción temporal de los servicios.  </a:t>
            </a:r>
          </a:p>
          <a:p>
            <a:pPr lvl="1">
              <a:spcAft>
                <a:spcPts val="1200"/>
              </a:spcAft>
            </a:pPr>
            <a:r>
              <a:rPr lang="es-ES" altLang="en-US" dirty="0">
                <a:latin typeface="Times New Roman" panose="02020603050405020304" pitchFamily="18" charset="0"/>
                <a:cs typeface="Times New Roman" panose="02020603050405020304" pitchFamily="18" charset="0"/>
              </a:rPr>
              <a:t>Ejemplos: el niño recibirá servicios de OT una vez, en lugar de dos veces, una semana. </a:t>
            </a:r>
          </a:p>
          <a:p>
            <a:pPr lvl="1">
              <a:spcAft>
                <a:spcPts val="1200"/>
              </a:spcAft>
            </a:pPr>
            <a:r>
              <a:rPr lang="es-ES" altLang="en-US" dirty="0">
                <a:latin typeface="Times New Roman" panose="02020603050405020304" pitchFamily="18" charset="0"/>
                <a:cs typeface="Times New Roman" panose="02020603050405020304" pitchFamily="18" charset="0"/>
              </a:rPr>
              <a:t>El niño no recibirá asistencia mano a mano de un párr. </a:t>
            </a:r>
          </a:p>
          <a:p>
            <a:pPr lvl="1">
              <a:spcAft>
                <a:spcPts val="1200"/>
              </a:spcAft>
            </a:pPr>
            <a:r>
              <a:rPr lang="es-ES" altLang="en-US" dirty="0">
                <a:latin typeface="Times New Roman" panose="02020603050405020304" pitchFamily="18" charset="0"/>
                <a:cs typeface="Times New Roman" panose="02020603050405020304" pitchFamily="18" charset="0"/>
              </a:rPr>
              <a:t>Cambio en la prestación de servicios.  Ejemplo: el niño recibirá instrucciones uno-a-uno, pero será a través de google chat .  </a:t>
            </a:r>
          </a:p>
          <a:p>
            <a:pPr lvl="1">
              <a:spcAft>
                <a:spcPts val="1200"/>
              </a:spcAft>
            </a:pPr>
            <a:r>
              <a:rPr lang="es-ES" altLang="en-US" dirty="0">
                <a:latin typeface="Times New Roman" panose="02020603050405020304" pitchFamily="18" charset="0"/>
                <a:cs typeface="Times New Roman" panose="02020603050405020304" pitchFamily="18" charset="0"/>
              </a:rPr>
              <a:t>RECUERDE -- A menos que las necesidades del niño hayan cambiado, el IEP no debe ser cambiado.</a:t>
            </a:r>
            <a:endParaRPr lang="en-US" dirty="0"/>
          </a:p>
          <a:p>
            <a:endParaRPr lang="en-US" dirty="0"/>
          </a:p>
        </p:txBody>
      </p:sp>
      <p:sp>
        <p:nvSpPr>
          <p:cNvPr id="4" name="Slide Number Placeholder 3">
            <a:extLst>
              <a:ext uri="{FF2B5EF4-FFF2-40B4-BE49-F238E27FC236}">
                <a16:creationId xmlns:a16="http://schemas.microsoft.com/office/drawing/2014/main" id="{D505C013-FFE8-47A1-B8EB-50F37AAABE35}"/>
              </a:ext>
            </a:extLst>
          </p:cNvPr>
          <p:cNvSpPr>
            <a:spLocks noGrp="1"/>
          </p:cNvSpPr>
          <p:nvPr>
            <p:ph type="sldNum" sz="quarter" idx="12"/>
          </p:nvPr>
        </p:nvSpPr>
        <p:spPr>
          <a:xfrm>
            <a:off x="7848600" y="6248400"/>
            <a:ext cx="838200" cy="457200"/>
          </a:xfrm>
        </p:spPr>
        <p:txBody>
          <a:bodyPr/>
          <a:lstStyle/>
          <a:p>
            <a:pPr>
              <a:defRPr/>
            </a:pPr>
            <a:r>
              <a:rPr lang="en-US" altLang="en-US" dirty="0"/>
              <a:t>.</a:t>
            </a:r>
            <a:fld id="{242D44A2-5362-4FC8-92AC-944648A94514}" type="slidenum">
              <a:rPr lang="en-US" altLang="en-US" smtClean="0"/>
              <a:pPr>
                <a:defRPr/>
              </a:pPr>
              <a:t>14</a:t>
            </a:fld>
            <a:endParaRPr lang="en-US" altLang="en-US" dirty="0"/>
          </a:p>
        </p:txBody>
      </p:sp>
    </p:spTree>
    <p:extLst>
      <p:ext uri="{BB962C8B-B14F-4D97-AF65-F5344CB8AC3E}">
        <p14:creationId xmlns:p14="http://schemas.microsoft.com/office/powerpoint/2010/main" val="1361743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a:extLst>
              <a:ext uri="{FF2B5EF4-FFF2-40B4-BE49-F238E27FC236}">
                <a16:creationId xmlns:a16="http://schemas.microsoft.com/office/drawing/2014/main" id="{B989245A-8DDA-4E4D-81B5-78FAF1C0830F}"/>
              </a:ext>
            </a:extLst>
          </p:cNvPr>
          <p:cNvSpPr>
            <a:spLocks noGrp="1" noChangeArrowheads="1"/>
          </p:cNvSpPr>
          <p:nvPr>
            <p:ph type="title"/>
          </p:nvPr>
        </p:nvSpPr>
        <p:spPr>
          <a:xfrm>
            <a:off x="436756" y="304800"/>
            <a:ext cx="8229600" cy="1139825"/>
          </a:xfrm>
        </p:spPr>
        <p:txBody>
          <a:bodyPr>
            <a:normAutofit fontScale="90000"/>
          </a:bodyPr>
          <a:lstStyle/>
          <a:p>
            <a:r>
              <a:rPr lang="en-US" altLang="en-US" sz="2600" dirty="0" err="1">
                <a:solidFill>
                  <a:srgbClr val="0000CC"/>
                </a:solidFill>
              </a:rPr>
              <a:t>Cualed</a:t>
            </a:r>
            <a:r>
              <a:rPr lang="en-US" altLang="en-US" sz="2600" dirty="0">
                <a:solidFill>
                  <a:srgbClr val="0000CC"/>
                </a:solidFill>
              </a:rPr>
              <a:t> son </a:t>
            </a:r>
            <a:r>
              <a:rPr lang="en-US" altLang="en-US" sz="2600" dirty="0" err="1">
                <a:solidFill>
                  <a:srgbClr val="0000CC"/>
                </a:solidFill>
              </a:rPr>
              <a:t>mis</a:t>
            </a:r>
            <a:r>
              <a:rPr lang="en-US" altLang="en-US" sz="2600" dirty="0">
                <a:solidFill>
                  <a:srgbClr val="0000CC"/>
                </a:solidFill>
              </a:rPr>
              <a:t> </a:t>
            </a:r>
            <a:r>
              <a:rPr lang="en-US" altLang="en-US" sz="2600" dirty="0" err="1">
                <a:solidFill>
                  <a:srgbClr val="0000CC"/>
                </a:solidFill>
              </a:rPr>
              <a:t>opciones</a:t>
            </a:r>
            <a:r>
              <a:rPr lang="en-US" altLang="en-US" sz="2600" dirty="0">
                <a:solidFill>
                  <a:srgbClr val="0000CC"/>
                </a:solidFill>
              </a:rPr>
              <a:t> </a:t>
            </a:r>
            <a:r>
              <a:rPr lang="en-US" altLang="en-US" sz="2600" dirty="0" err="1">
                <a:solidFill>
                  <a:srgbClr val="0000CC"/>
                </a:solidFill>
              </a:rPr>
              <a:t>si</a:t>
            </a:r>
            <a:r>
              <a:rPr lang="en-US" altLang="en-US" sz="2600" dirty="0">
                <a:solidFill>
                  <a:srgbClr val="0000CC"/>
                </a:solidFill>
              </a:rPr>
              <a:t> </a:t>
            </a:r>
            <a:r>
              <a:rPr lang="en-US" altLang="en-US" sz="2600" dirty="0" err="1">
                <a:solidFill>
                  <a:srgbClr val="0000CC"/>
                </a:solidFill>
              </a:rPr>
              <a:t>estoy</a:t>
            </a:r>
            <a:r>
              <a:rPr lang="en-US" altLang="en-US" sz="2600" dirty="0">
                <a:solidFill>
                  <a:srgbClr val="0000CC"/>
                </a:solidFill>
              </a:rPr>
              <a:t> </a:t>
            </a:r>
            <a:r>
              <a:rPr lang="en-US" altLang="en-US" sz="2600" dirty="0" err="1">
                <a:solidFill>
                  <a:srgbClr val="0000CC"/>
                </a:solidFill>
              </a:rPr>
              <a:t>en</a:t>
            </a:r>
            <a:r>
              <a:rPr lang="en-US" altLang="en-US" sz="2600" dirty="0">
                <a:solidFill>
                  <a:srgbClr val="0000CC"/>
                </a:solidFill>
              </a:rPr>
              <a:t> </a:t>
            </a:r>
            <a:r>
              <a:rPr lang="en-US" altLang="en-US" sz="2600" dirty="0" err="1">
                <a:solidFill>
                  <a:srgbClr val="0000CC"/>
                </a:solidFill>
              </a:rPr>
              <a:t>desacuerdo</a:t>
            </a:r>
            <a:r>
              <a:rPr lang="en-US" altLang="en-US" sz="2600" dirty="0">
                <a:solidFill>
                  <a:srgbClr val="0000CC"/>
                </a:solidFill>
              </a:rPr>
              <a:t> con </a:t>
            </a:r>
            <a:r>
              <a:rPr lang="en-US" altLang="en-US" sz="2600" dirty="0" err="1">
                <a:solidFill>
                  <a:srgbClr val="0000CC"/>
                </a:solidFill>
              </a:rPr>
              <a:t>los</a:t>
            </a:r>
            <a:r>
              <a:rPr lang="en-US" altLang="en-US" sz="2600" dirty="0">
                <a:solidFill>
                  <a:srgbClr val="0000CC"/>
                </a:solidFill>
              </a:rPr>
              <a:t> </a:t>
            </a:r>
            <a:r>
              <a:rPr lang="en-US" altLang="en-US" sz="2600" dirty="0" err="1">
                <a:solidFill>
                  <a:srgbClr val="0000CC"/>
                </a:solidFill>
              </a:rPr>
              <a:t>cambios</a:t>
            </a:r>
            <a:r>
              <a:rPr lang="en-US" altLang="en-US" sz="2600" dirty="0">
                <a:solidFill>
                  <a:srgbClr val="0000CC"/>
                </a:solidFill>
              </a:rPr>
              <a:t> </a:t>
            </a:r>
            <a:r>
              <a:rPr lang="en-US" altLang="en-US" sz="2600" dirty="0" err="1">
                <a:solidFill>
                  <a:srgbClr val="0000CC"/>
                </a:solidFill>
              </a:rPr>
              <a:t>propuestos</a:t>
            </a:r>
            <a:r>
              <a:rPr lang="en-US" altLang="en-US" sz="2600" dirty="0">
                <a:solidFill>
                  <a:srgbClr val="0000CC"/>
                </a:solidFill>
              </a:rPr>
              <a:t> </a:t>
            </a:r>
            <a:r>
              <a:rPr lang="en-US" altLang="en-US" sz="2600" dirty="0" err="1">
                <a:solidFill>
                  <a:srgbClr val="0000CC"/>
                </a:solidFill>
              </a:rPr>
              <a:t>por</a:t>
            </a:r>
            <a:r>
              <a:rPr lang="en-US" altLang="en-US" sz="2600" dirty="0">
                <a:solidFill>
                  <a:srgbClr val="0000CC"/>
                </a:solidFill>
              </a:rPr>
              <a:t> la </a:t>
            </a:r>
            <a:r>
              <a:rPr lang="en-US" altLang="en-US" sz="2600" dirty="0" err="1">
                <a:solidFill>
                  <a:srgbClr val="0000CC"/>
                </a:solidFill>
              </a:rPr>
              <a:t>escuela</a:t>
            </a:r>
            <a:r>
              <a:rPr lang="en-US" altLang="en-US" sz="2600" dirty="0">
                <a:solidFill>
                  <a:srgbClr val="0000CC"/>
                </a:solidFill>
              </a:rPr>
              <a:t> a </a:t>
            </a:r>
            <a:r>
              <a:rPr lang="en-US" altLang="en-US" sz="2600" dirty="0" err="1">
                <a:solidFill>
                  <a:srgbClr val="0000CC"/>
                </a:solidFill>
              </a:rPr>
              <a:t>los</a:t>
            </a:r>
            <a:r>
              <a:rPr lang="en-US" altLang="en-US" sz="2600" dirty="0">
                <a:solidFill>
                  <a:srgbClr val="0000CC"/>
                </a:solidFill>
              </a:rPr>
              <a:t> </a:t>
            </a:r>
            <a:r>
              <a:rPr lang="en-US" altLang="en-US" sz="2600" dirty="0" err="1">
                <a:solidFill>
                  <a:srgbClr val="0000CC"/>
                </a:solidFill>
              </a:rPr>
              <a:t>servicios</a:t>
            </a:r>
            <a:r>
              <a:rPr lang="en-US" altLang="en-US" sz="2600" dirty="0">
                <a:solidFill>
                  <a:srgbClr val="0000CC"/>
                </a:solidFill>
              </a:rPr>
              <a:t> que mi </a:t>
            </a:r>
            <a:r>
              <a:rPr lang="en-US" altLang="en-US" sz="2600" dirty="0" err="1">
                <a:solidFill>
                  <a:srgbClr val="0000CC"/>
                </a:solidFill>
              </a:rPr>
              <a:t>niño</a:t>
            </a:r>
            <a:r>
              <a:rPr lang="en-US" altLang="en-US" sz="2600" dirty="0">
                <a:solidFill>
                  <a:srgbClr val="0000CC"/>
                </a:solidFill>
              </a:rPr>
              <a:t> </a:t>
            </a:r>
            <a:r>
              <a:rPr lang="en-US" altLang="en-US" sz="2600" dirty="0" err="1">
                <a:solidFill>
                  <a:srgbClr val="0000CC"/>
                </a:solidFill>
              </a:rPr>
              <a:t>recibe</a:t>
            </a:r>
            <a:r>
              <a:rPr lang="en-US" altLang="en-US" sz="2600" dirty="0">
                <a:solidFill>
                  <a:srgbClr val="0000CC"/>
                </a:solidFill>
              </a:rPr>
              <a:t> , </a:t>
            </a:r>
            <a:r>
              <a:rPr lang="en-US" altLang="en-US" sz="2600" dirty="0" err="1">
                <a:solidFill>
                  <a:srgbClr val="0000CC"/>
                </a:solidFill>
              </a:rPr>
              <a:t>como</a:t>
            </a:r>
            <a:r>
              <a:rPr lang="en-US" altLang="en-US" sz="2600" dirty="0">
                <a:solidFill>
                  <a:srgbClr val="0000CC"/>
                </a:solidFill>
              </a:rPr>
              <a:t> </a:t>
            </a:r>
            <a:r>
              <a:rPr lang="en-US" altLang="en-US" sz="2600" dirty="0" err="1">
                <a:solidFill>
                  <a:srgbClr val="0000CC"/>
                </a:solidFill>
              </a:rPr>
              <a:t>seran</a:t>
            </a:r>
            <a:r>
              <a:rPr lang="en-US" altLang="en-US" sz="2600" dirty="0">
                <a:solidFill>
                  <a:srgbClr val="0000CC"/>
                </a:solidFill>
              </a:rPr>
              <a:t> </a:t>
            </a:r>
            <a:r>
              <a:rPr lang="en-US" altLang="en-US" sz="2600" dirty="0" err="1">
                <a:solidFill>
                  <a:srgbClr val="0000CC"/>
                </a:solidFill>
              </a:rPr>
              <a:t>proveido</a:t>
            </a:r>
            <a:r>
              <a:rPr lang="en-US" altLang="en-US" sz="2600" dirty="0">
                <a:solidFill>
                  <a:srgbClr val="0000CC"/>
                </a:solidFill>
              </a:rPr>
              <a:t> y/o el </a:t>
            </a:r>
            <a:r>
              <a:rPr lang="en-US" altLang="en-US" sz="2600" dirty="0" err="1">
                <a:solidFill>
                  <a:srgbClr val="0000CC"/>
                </a:solidFill>
              </a:rPr>
              <a:t>lugar</a:t>
            </a:r>
            <a:r>
              <a:rPr lang="en-US" altLang="en-US" sz="2600" dirty="0">
                <a:solidFill>
                  <a:srgbClr val="0000CC"/>
                </a:solidFill>
              </a:rPr>
              <a:t> </a:t>
            </a:r>
            <a:r>
              <a:rPr lang="en-US" altLang="en-US" sz="2600" dirty="0" err="1">
                <a:solidFill>
                  <a:srgbClr val="0000CC"/>
                </a:solidFill>
              </a:rPr>
              <a:t>en</a:t>
            </a:r>
            <a:r>
              <a:rPr lang="en-US" altLang="en-US" sz="2600" dirty="0">
                <a:solidFill>
                  <a:srgbClr val="0000CC"/>
                </a:solidFill>
              </a:rPr>
              <a:t> que </a:t>
            </a:r>
            <a:r>
              <a:rPr lang="en-US" altLang="en-US" sz="2600" dirty="0" err="1">
                <a:solidFill>
                  <a:srgbClr val="0000CC"/>
                </a:solidFill>
              </a:rPr>
              <a:t>seran</a:t>
            </a:r>
            <a:r>
              <a:rPr lang="en-US" altLang="en-US" sz="2600" dirty="0">
                <a:solidFill>
                  <a:srgbClr val="0000CC"/>
                </a:solidFill>
              </a:rPr>
              <a:t> </a:t>
            </a:r>
            <a:r>
              <a:rPr lang="en-US" altLang="en-US" sz="2600" dirty="0" err="1">
                <a:solidFill>
                  <a:srgbClr val="0000CC"/>
                </a:solidFill>
              </a:rPr>
              <a:t>proveido</a:t>
            </a:r>
            <a:r>
              <a:rPr lang="en-US" altLang="en-US" sz="2600" dirty="0">
                <a:solidFill>
                  <a:srgbClr val="0000CC"/>
                </a:solidFill>
              </a:rPr>
              <a:t>? </a:t>
            </a:r>
            <a:endParaRPr lang="en-US" altLang="en-US" sz="2600" b="1" dirty="0">
              <a:solidFill>
                <a:srgbClr val="0000CC"/>
              </a:solidFill>
            </a:endParaRPr>
          </a:p>
        </p:txBody>
      </p:sp>
      <p:sp>
        <p:nvSpPr>
          <p:cNvPr id="32771" name="Content Placeholder 4">
            <a:extLst>
              <a:ext uri="{FF2B5EF4-FFF2-40B4-BE49-F238E27FC236}">
                <a16:creationId xmlns:a16="http://schemas.microsoft.com/office/drawing/2014/main" id="{F471C072-5935-493C-9F76-56C35AD55ABD}"/>
              </a:ext>
            </a:extLst>
          </p:cNvPr>
          <p:cNvSpPr>
            <a:spLocks noGrp="1" noChangeArrowheads="1"/>
          </p:cNvSpPr>
          <p:nvPr>
            <p:ph idx="1"/>
          </p:nvPr>
        </p:nvSpPr>
        <p:spPr>
          <a:xfrm>
            <a:off x="457200" y="1676400"/>
            <a:ext cx="8229600" cy="4530725"/>
          </a:xfrm>
        </p:spPr>
        <p:txBody>
          <a:bodyPr/>
          <a:lstStyle/>
          <a:p>
            <a:pPr>
              <a:spcAft>
                <a:spcPts val="1800"/>
              </a:spcAft>
              <a:defRPr/>
            </a:pPr>
            <a:r>
              <a:rPr lang="es-ES" dirty="0">
                <a:latin typeface="Times New Roman" panose="02020603050405020304" pitchFamily="18" charset="0"/>
                <a:cs typeface="Times New Roman" panose="02020603050405020304" pitchFamily="18" charset="0"/>
              </a:rPr>
              <a:t>Rechazar el consentimiento o dar consentimiento parcial.</a:t>
            </a:r>
          </a:p>
          <a:p>
            <a:pPr>
              <a:spcAft>
                <a:spcPts val="1800"/>
              </a:spcAft>
              <a:defRPr/>
            </a:pPr>
            <a:r>
              <a:rPr lang="es-ES" dirty="0">
                <a:latin typeface="Times New Roman" panose="02020603050405020304" pitchFamily="18" charset="0"/>
                <a:cs typeface="Times New Roman" panose="02020603050405020304" pitchFamily="18" charset="0"/>
              </a:rPr>
              <a:t> Debe responder por escrito dentro de los 14 días a partir de la fecha del Aviso Previo Escrito (WPN).</a:t>
            </a:r>
          </a:p>
          <a:p>
            <a:pPr>
              <a:spcAft>
                <a:spcPts val="1800"/>
              </a:spcAft>
              <a:defRPr/>
            </a:pPr>
            <a:r>
              <a:rPr lang="es-ES" dirty="0">
                <a:latin typeface="Times New Roman" panose="02020603050405020304" pitchFamily="18" charset="0"/>
                <a:cs typeface="Times New Roman" panose="02020603050405020304" pitchFamily="18" charset="0"/>
              </a:rPr>
              <a:t> Solicitar una reunión del equipo del IEP para discutir: </a:t>
            </a:r>
          </a:p>
          <a:p>
            <a:pPr lvl="1">
              <a:spcAft>
                <a:spcPts val="1800"/>
              </a:spcAft>
              <a:defRPr/>
            </a:pPr>
            <a:r>
              <a:rPr lang="es-ES" dirty="0">
                <a:latin typeface="Times New Roman" panose="02020603050405020304" pitchFamily="18" charset="0"/>
                <a:cs typeface="Times New Roman" panose="02020603050405020304" pitchFamily="18" charset="0"/>
              </a:rPr>
              <a:t>Sus preocupaciones /considerar otras opciones </a:t>
            </a:r>
          </a:p>
          <a:p>
            <a:pPr lvl="1">
              <a:spcAft>
                <a:spcPts val="1800"/>
              </a:spcAft>
              <a:defRPr/>
            </a:pPr>
            <a:r>
              <a:rPr lang="es-ES" dirty="0">
                <a:latin typeface="Times New Roman" panose="02020603050405020304" pitchFamily="18" charset="0"/>
                <a:cs typeface="Times New Roman" panose="02020603050405020304" pitchFamily="18" charset="0"/>
              </a:rPr>
              <a:t>Desarrollar un plan de aprendizaje temporal en lugar de cambiar la necesidad de</a:t>
            </a:r>
            <a:endParaRPr lang="en-US" altLang="en-US"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C1E8D8A8-D183-49D1-AC71-B310B7B697B2}"/>
              </a:ext>
            </a:extLst>
          </p:cNvPr>
          <p:cNvSpPr>
            <a:spLocks noGrp="1"/>
          </p:cNvSpPr>
          <p:nvPr>
            <p:ph type="sldNum" sz="quarter" idx="12"/>
          </p:nvPr>
        </p:nvSpPr>
        <p:spPr/>
        <p:txBody>
          <a:bodyPr/>
          <a:lstStyle/>
          <a:p>
            <a:pPr>
              <a:defRPr/>
            </a:pPr>
            <a:fld id="{242D44A2-5362-4FC8-92AC-944648A94514}" type="slidenum">
              <a:rPr lang="en-US" altLang="en-US" smtClean="0"/>
              <a:pPr>
                <a:defRPr/>
              </a:pPr>
              <a:t>15</a:t>
            </a:fld>
            <a:endParaRPr lang="en-US" altLang="en-US"/>
          </a:p>
        </p:txBody>
      </p:sp>
    </p:spTree>
    <p:extLst>
      <p:ext uri="{BB962C8B-B14F-4D97-AF65-F5344CB8AC3E}">
        <p14:creationId xmlns:p14="http://schemas.microsoft.com/office/powerpoint/2010/main" val="246697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a:extLst>
              <a:ext uri="{FF2B5EF4-FFF2-40B4-BE49-F238E27FC236}">
                <a16:creationId xmlns:a16="http://schemas.microsoft.com/office/drawing/2014/main" id="{44B8CB23-DEC5-4788-8CDD-5A822C27B778}"/>
              </a:ext>
            </a:extLst>
          </p:cNvPr>
          <p:cNvSpPr>
            <a:spLocks noGrp="1" noChangeArrowheads="1"/>
          </p:cNvSpPr>
          <p:nvPr>
            <p:ph type="title"/>
          </p:nvPr>
        </p:nvSpPr>
        <p:spPr>
          <a:xfrm>
            <a:off x="228600" y="152400"/>
            <a:ext cx="8763000" cy="1139825"/>
          </a:xfrm>
        </p:spPr>
        <p:txBody>
          <a:bodyPr/>
          <a:lstStyle/>
          <a:p>
            <a:r>
              <a:rPr lang="en-US" altLang="en-US" sz="3600" dirty="0">
                <a:solidFill>
                  <a:srgbClr val="0000CC"/>
                </a:solidFill>
              </a:rPr>
              <a:t>Que </a:t>
            </a:r>
            <a:r>
              <a:rPr lang="en-US" altLang="en-US" sz="3600" dirty="0" err="1">
                <a:solidFill>
                  <a:srgbClr val="0000CC"/>
                </a:solidFill>
              </a:rPr>
              <a:t>si</a:t>
            </a:r>
            <a:r>
              <a:rPr lang="en-US" altLang="en-US" sz="3600" dirty="0">
                <a:solidFill>
                  <a:srgbClr val="0000CC"/>
                </a:solidFill>
              </a:rPr>
              <a:t> las </a:t>
            </a:r>
            <a:r>
              <a:rPr lang="en-US" altLang="en-US" sz="3600" dirty="0" err="1">
                <a:solidFill>
                  <a:srgbClr val="0000CC"/>
                </a:solidFill>
              </a:rPr>
              <a:t>intrucciones</a:t>
            </a:r>
            <a:r>
              <a:rPr lang="en-US" altLang="en-US" sz="3600" dirty="0">
                <a:solidFill>
                  <a:srgbClr val="0000CC"/>
                </a:solidFill>
              </a:rPr>
              <a:t> a </a:t>
            </a:r>
            <a:r>
              <a:rPr lang="en-US" altLang="en-US" sz="3600" dirty="0" err="1">
                <a:solidFill>
                  <a:srgbClr val="0000CC"/>
                </a:solidFill>
              </a:rPr>
              <a:t>distancia</a:t>
            </a:r>
            <a:r>
              <a:rPr lang="en-US" altLang="en-US" sz="3600" dirty="0">
                <a:solidFill>
                  <a:srgbClr val="0000CC"/>
                </a:solidFill>
              </a:rPr>
              <a:t> no </a:t>
            </a:r>
            <a:r>
              <a:rPr lang="en-US" altLang="en-US" sz="3600" dirty="0" err="1">
                <a:solidFill>
                  <a:srgbClr val="0000CC"/>
                </a:solidFill>
              </a:rPr>
              <a:t>estan</a:t>
            </a:r>
            <a:r>
              <a:rPr lang="en-US" altLang="en-US" sz="3600" dirty="0">
                <a:solidFill>
                  <a:srgbClr val="0000CC"/>
                </a:solidFill>
              </a:rPr>
              <a:t> </a:t>
            </a:r>
            <a:r>
              <a:rPr lang="en-US" altLang="en-US" sz="3600" dirty="0" err="1">
                <a:solidFill>
                  <a:srgbClr val="0000CC"/>
                </a:solidFill>
              </a:rPr>
              <a:t>trabajando</a:t>
            </a:r>
            <a:r>
              <a:rPr lang="en-US" altLang="en-US" sz="3600" dirty="0">
                <a:solidFill>
                  <a:srgbClr val="0000CC"/>
                </a:solidFill>
              </a:rPr>
              <a:t> o mi </a:t>
            </a:r>
            <a:r>
              <a:rPr lang="en-US" altLang="en-US" sz="3600" dirty="0" err="1">
                <a:solidFill>
                  <a:srgbClr val="0000CC"/>
                </a:solidFill>
              </a:rPr>
              <a:t>niño</a:t>
            </a:r>
            <a:r>
              <a:rPr lang="en-US" altLang="en-US" sz="3600" dirty="0">
                <a:solidFill>
                  <a:srgbClr val="0000CC"/>
                </a:solidFill>
              </a:rPr>
              <a:t> </a:t>
            </a:r>
            <a:r>
              <a:rPr lang="en-US" altLang="en-US" sz="3600" dirty="0" err="1">
                <a:solidFill>
                  <a:srgbClr val="0000CC"/>
                </a:solidFill>
              </a:rPr>
              <a:t>tiene</a:t>
            </a:r>
            <a:r>
              <a:rPr lang="en-US" altLang="en-US" sz="3600" dirty="0">
                <a:solidFill>
                  <a:srgbClr val="0000CC"/>
                </a:solidFill>
              </a:rPr>
              <a:t> </a:t>
            </a:r>
            <a:r>
              <a:rPr lang="en-US" altLang="en-US" sz="3600" dirty="0" err="1">
                <a:solidFill>
                  <a:srgbClr val="0000CC"/>
                </a:solidFill>
              </a:rPr>
              <a:t>necesidades</a:t>
            </a:r>
            <a:r>
              <a:rPr lang="en-US" altLang="en-US" sz="3600" dirty="0">
                <a:solidFill>
                  <a:srgbClr val="0000CC"/>
                </a:solidFill>
              </a:rPr>
              <a:t> </a:t>
            </a:r>
            <a:r>
              <a:rPr lang="en-US" altLang="en-US" sz="3600" dirty="0" err="1">
                <a:solidFill>
                  <a:srgbClr val="0000CC"/>
                </a:solidFill>
              </a:rPr>
              <a:t>intensas</a:t>
            </a:r>
            <a:r>
              <a:rPr lang="en-US" altLang="en-US" sz="3600" dirty="0">
                <a:solidFill>
                  <a:srgbClr val="0000CC"/>
                </a:solidFill>
              </a:rPr>
              <a:t>? </a:t>
            </a:r>
          </a:p>
        </p:txBody>
      </p:sp>
      <p:sp>
        <p:nvSpPr>
          <p:cNvPr id="5" name="Content Placeholder 4">
            <a:extLst>
              <a:ext uri="{FF2B5EF4-FFF2-40B4-BE49-F238E27FC236}">
                <a16:creationId xmlns:a16="http://schemas.microsoft.com/office/drawing/2014/main" id="{AAEFB20F-9EDC-4840-BE09-3A3B45910566}"/>
              </a:ext>
            </a:extLst>
          </p:cNvPr>
          <p:cNvSpPr>
            <a:spLocks noGrp="1"/>
          </p:cNvSpPr>
          <p:nvPr>
            <p:ph idx="1"/>
          </p:nvPr>
        </p:nvSpPr>
        <p:spPr>
          <a:xfrm>
            <a:off x="304800" y="1600200"/>
            <a:ext cx="8763000" cy="4530725"/>
          </a:xfrm>
          <a:noFill/>
        </p:spPr>
        <p:txBody>
          <a:bodyPr/>
          <a:lstStyle/>
          <a:p>
            <a:pPr marL="0" indent="0">
              <a:spcAft>
                <a:spcPts val="1800"/>
              </a:spcAft>
              <a:buNone/>
            </a:pPr>
            <a:r>
              <a:rPr lang="es-ES" sz="2900" b="1" dirty="0">
                <a:latin typeface="Times New Roman" panose="02020603050405020304" pitchFamily="18" charset="0"/>
              </a:rPr>
              <a:t>Usted puede solicitar una reunión del Equipo del IEP para: </a:t>
            </a:r>
          </a:p>
          <a:p>
            <a:pPr>
              <a:spcAft>
                <a:spcPts val="1800"/>
              </a:spcAft>
            </a:pPr>
            <a:r>
              <a:rPr lang="es-ES" sz="2400" dirty="0">
                <a:latin typeface="Times New Roman" panose="02020603050405020304" pitchFamily="18" charset="0"/>
              </a:rPr>
              <a:t>Dígale al equipo del IEP acerca de sus preocupaciones, </a:t>
            </a:r>
          </a:p>
          <a:p>
            <a:pPr>
              <a:spcAft>
                <a:spcPts val="1800"/>
              </a:spcAft>
            </a:pPr>
            <a:r>
              <a:rPr lang="es-ES" sz="2400" dirty="0">
                <a:latin typeface="Times New Roman" panose="02020603050405020304" pitchFamily="18" charset="0"/>
              </a:rPr>
              <a:t>Como equipo, discutir soluciones creativas, </a:t>
            </a:r>
          </a:p>
          <a:p>
            <a:pPr>
              <a:spcAft>
                <a:spcPts val="1800"/>
              </a:spcAft>
            </a:pPr>
            <a:r>
              <a:rPr lang="es-ES" sz="2400" dirty="0">
                <a:latin typeface="Times New Roman" panose="02020603050405020304" pitchFamily="18" charset="0"/>
              </a:rPr>
              <a:t>Considere maneras alternativas en que el servicio podría ser proporcionado;  </a:t>
            </a:r>
          </a:p>
          <a:p>
            <a:pPr>
              <a:spcAft>
                <a:spcPts val="1800"/>
              </a:spcAft>
            </a:pPr>
            <a:r>
              <a:rPr lang="es-ES" sz="2400" dirty="0">
                <a:latin typeface="Times New Roman" panose="02020603050405020304" pitchFamily="18" charset="0"/>
              </a:rPr>
              <a:t>Considere agregar chequeos frecuentes de padres/maestros para ayudar a los padres a apoyar el aprendizaje de su hijo.</a:t>
            </a:r>
            <a:endParaRPr lang="en-US" sz="2400" dirty="0">
              <a:latin typeface="Times New Roman" panose="02020603050405020304" pitchFamily="18" charset="0"/>
            </a:endParaRPr>
          </a:p>
          <a:p>
            <a:pPr marL="0" indent="0">
              <a:spcAft>
                <a:spcPts val="1800"/>
              </a:spcAft>
              <a:buNone/>
            </a:pPr>
            <a:r>
              <a:rPr lang="en-US" dirty="0">
                <a:latin typeface="Times New Roman" panose="02020603050405020304" pitchFamily="18" charset="0"/>
                <a:sym typeface="Wingdings" panose="05000000000000000000" pitchFamily="2" charset="2"/>
              </a:rPr>
              <a:t>				</a:t>
            </a:r>
            <a:endParaRPr lang="en-US" dirty="0">
              <a:latin typeface="Times New Roman" panose="02020603050405020304" pitchFamily="18" charset="0"/>
            </a:endParaRPr>
          </a:p>
        </p:txBody>
      </p:sp>
      <p:sp>
        <p:nvSpPr>
          <p:cNvPr id="2" name="Slide Number Placeholder 1">
            <a:extLst>
              <a:ext uri="{FF2B5EF4-FFF2-40B4-BE49-F238E27FC236}">
                <a16:creationId xmlns:a16="http://schemas.microsoft.com/office/drawing/2014/main" id="{C74395A4-766C-4114-B3C2-41B7116389BA}"/>
              </a:ext>
            </a:extLst>
          </p:cNvPr>
          <p:cNvSpPr>
            <a:spLocks noGrp="1"/>
          </p:cNvSpPr>
          <p:nvPr>
            <p:ph type="sldNum" sz="quarter" idx="12"/>
          </p:nvPr>
        </p:nvSpPr>
        <p:spPr/>
        <p:txBody>
          <a:bodyPr/>
          <a:lstStyle/>
          <a:p>
            <a:pPr>
              <a:defRPr/>
            </a:pPr>
            <a:r>
              <a:rPr lang="en-US" altLang="en-US" dirty="0"/>
              <a:t>16</a:t>
            </a:r>
          </a:p>
        </p:txBody>
      </p:sp>
      <p:sp>
        <p:nvSpPr>
          <p:cNvPr id="3" name="TextBox 2">
            <a:extLst>
              <a:ext uri="{FF2B5EF4-FFF2-40B4-BE49-F238E27FC236}">
                <a16:creationId xmlns:a16="http://schemas.microsoft.com/office/drawing/2014/main" id="{0AB02A7A-7634-4736-A707-B590236B1FD8}"/>
              </a:ext>
            </a:extLst>
          </p:cNvPr>
          <p:cNvSpPr txBox="1"/>
          <p:nvPr/>
        </p:nvSpPr>
        <p:spPr>
          <a:xfrm>
            <a:off x="7562581" y="6421967"/>
            <a:ext cx="1124219" cy="369332"/>
          </a:xfrm>
          <a:prstGeom prst="rect">
            <a:avLst/>
          </a:prstGeom>
          <a:noFill/>
        </p:spPr>
        <p:txBody>
          <a:bodyPr wrap="none" rtlCol="0">
            <a:spAutoFit/>
          </a:bodyPr>
          <a:lstStyle/>
          <a:p>
            <a:r>
              <a:rPr lang="en-US" dirty="0">
                <a:solidFill>
                  <a:srgbClr val="0000CC"/>
                </a:solidFill>
                <a:latin typeface="+mj-lt"/>
              </a:rPr>
              <a:t>Continued</a:t>
            </a:r>
          </a:p>
        </p:txBody>
      </p:sp>
    </p:spTree>
    <p:extLst>
      <p:ext uri="{BB962C8B-B14F-4D97-AF65-F5344CB8AC3E}">
        <p14:creationId xmlns:p14="http://schemas.microsoft.com/office/powerpoint/2010/main" val="512570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a:extLst>
              <a:ext uri="{FF2B5EF4-FFF2-40B4-BE49-F238E27FC236}">
                <a16:creationId xmlns:a16="http://schemas.microsoft.com/office/drawing/2014/main" id="{44B8CB23-DEC5-4788-8CDD-5A822C27B778}"/>
              </a:ext>
            </a:extLst>
          </p:cNvPr>
          <p:cNvSpPr>
            <a:spLocks noGrp="1" noChangeArrowheads="1"/>
          </p:cNvSpPr>
          <p:nvPr>
            <p:ph type="title"/>
          </p:nvPr>
        </p:nvSpPr>
        <p:spPr>
          <a:xfrm>
            <a:off x="228600" y="152400"/>
            <a:ext cx="8763000" cy="1139825"/>
          </a:xfrm>
        </p:spPr>
        <p:txBody>
          <a:bodyPr/>
          <a:lstStyle/>
          <a:p>
            <a:r>
              <a:rPr lang="en-US" altLang="en-US" sz="3600" dirty="0">
                <a:solidFill>
                  <a:srgbClr val="0000CC"/>
                </a:solidFill>
              </a:rPr>
              <a:t>Que </a:t>
            </a:r>
            <a:r>
              <a:rPr lang="en-US" altLang="en-US" sz="3600" dirty="0" err="1">
                <a:solidFill>
                  <a:srgbClr val="0000CC"/>
                </a:solidFill>
              </a:rPr>
              <a:t>si</a:t>
            </a:r>
            <a:r>
              <a:rPr lang="en-US" altLang="en-US" sz="3600" dirty="0">
                <a:solidFill>
                  <a:srgbClr val="0000CC"/>
                </a:solidFill>
              </a:rPr>
              <a:t> las </a:t>
            </a:r>
            <a:r>
              <a:rPr lang="en-US" altLang="en-US" sz="3600" dirty="0" err="1">
                <a:solidFill>
                  <a:srgbClr val="0000CC"/>
                </a:solidFill>
              </a:rPr>
              <a:t>intrucciones</a:t>
            </a:r>
            <a:r>
              <a:rPr lang="en-US" altLang="en-US" sz="3600" dirty="0">
                <a:solidFill>
                  <a:srgbClr val="0000CC"/>
                </a:solidFill>
              </a:rPr>
              <a:t> a </a:t>
            </a:r>
            <a:r>
              <a:rPr lang="en-US" altLang="en-US" sz="3600" dirty="0" err="1">
                <a:solidFill>
                  <a:srgbClr val="0000CC"/>
                </a:solidFill>
              </a:rPr>
              <a:t>distancia</a:t>
            </a:r>
            <a:r>
              <a:rPr lang="en-US" altLang="en-US" sz="3600" dirty="0">
                <a:solidFill>
                  <a:srgbClr val="0000CC"/>
                </a:solidFill>
              </a:rPr>
              <a:t> no </a:t>
            </a:r>
            <a:r>
              <a:rPr lang="en-US" altLang="en-US" sz="3600" dirty="0" err="1">
                <a:solidFill>
                  <a:srgbClr val="0000CC"/>
                </a:solidFill>
              </a:rPr>
              <a:t>estan</a:t>
            </a:r>
            <a:r>
              <a:rPr lang="en-US" altLang="en-US" sz="3600" dirty="0">
                <a:solidFill>
                  <a:srgbClr val="0000CC"/>
                </a:solidFill>
              </a:rPr>
              <a:t> </a:t>
            </a:r>
            <a:r>
              <a:rPr lang="en-US" altLang="en-US" sz="3600" dirty="0" err="1">
                <a:solidFill>
                  <a:srgbClr val="0000CC"/>
                </a:solidFill>
              </a:rPr>
              <a:t>trabajando</a:t>
            </a:r>
            <a:r>
              <a:rPr lang="en-US" altLang="en-US" sz="3600" dirty="0">
                <a:solidFill>
                  <a:srgbClr val="0000CC"/>
                </a:solidFill>
              </a:rPr>
              <a:t> o mi </a:t>
            </a:r>
            <a:r>
              <a:rPr lang="en-US" altLang="en-US" sz="3600" dirty="0" err="1">
                <a:solidFill>
                  <a:srgbClr val="0000CC"/>
                </a:solidFill>
              </a:rPr>
              <a:t>niño</a:t>
            </a:r>
            <a:r>
              <a:rPr lang="en-US" altLang="en-US" sz="3600" dirty="0">
                <a:solidFill>
                  <a:srgbClr val="0000CC"/>
                </a:solidFill>
              </a:rPr>
              <a:t> </a:t>
            </a:r>
            <a:r>
              <a:rPr lang="en-US" altLang="en-US" sz="3600" dirty="0" err="1">
                <a:solidFill>
                  <a:srgbClr val="0000CC"/>
                </a:solidFill>
              </a:rPr>
              <a:t>tiene</a:t>
            </a:r>
            <a:r>
              <a:rPr lang="en-US" altLang="en-US" sz="3600" dirty="0">
                <a:solidFill>
                  <a:srgbClr val="0000CC"/>
                </a:solidFill>
              </a:rPr>
              <a:t> </a:t>
            </a:r>
            <a:r>
              <a:rPr lang="en-US" altLang="en-US" sz="3600" dirty="0" err="1">
                <a:solidFill>
                  <a:srgbClr val="0000CC"/>
                </a:solidFill>
              </a:rPr>
              <a:t>necesidades</a:t>
            </a:r>
            <a:r>
              <a:rPr lang="en-US" altLang="en-US" sz="3600" dirty="0">
                <a:solidFill>
                  <a:srgbClr val="0000CC"/>
                </a:solidFill>
              </a:rPr>
              <a:t> </a:t>
            </a:r>
            <a:r>
              <a:rPr lang="en-US" altLang="en-US" sz="3600" dirty="0" err="1">
                <a:solidFill>
                  <a:srgbClr val="0000CC"/>
                </a:solidFill>
              </a:rPr>
              <a:t>intensas</a:t>
            </a:r>
            <a:r>
              <a:rPr lang="en-US" altLang="en-US" sz="3600" dirty="0">
                <a:solidFill>
                  <a:srgbClr val="0000CC"/>
                </a:solidFill>
              </a:rPr>
              <a:t>? </a:t>
            </a:r>
          </a:p>
        </p:txBody>
      </p:sp>
      <p:sp>
        <p:nvSpPr>
          <p:cNvPr id="5" name="Content Placeholder 4">
            <a:extLst>
              <a:ext uri="{FF2B5EF4-FFF2-40B4-BE49-F238E27FC236}">
                <a16:creationId xmlns:a16="http://schemas.microsoft.com/office/drawing/2014/main" id="{AAEFB20F-9EDC-4840-BE09-3A3B45910566}"/>
              </a:ext>
            </a:extLst>
          </p:cNvPr>
          <p:cNvSpPr>
            <a:spLocks noGrp="1"/>
          </p:cNvSpPr>
          <p:nvPr>
            <p:ph idx="1"/>
          </p:nvPr>
        </p:nvSpPr>
        <p:spPr>
          <a:xfrm>
            <a:off x="304800" y="1447800"/>
            <a:ext cx="8382000" cy="4530725"/>
          </a:xfrm>
          <a:noFill/>
        </p:spPr>
        <p:txBody>
          <a:bodyPr/>
          <a:lstStyle/>
          <a:p>
            <a:pPr>
              <a:spcAft>
                <a:spcPts val="2400"/>
              </a:spcAft>
            </a:pPr>
            <a:r>
              <a:rPr lang="es-ES" dirty="0">
                <a:latin typeface="Times New Roman" panose="02020603050405020304" pitchFamily="18" charset="0"/>
              </a:rPr>
              <a:t>Si el personal es un problema, usted podría preguntar si la escuela podría asociarse con otra agencia para apoyar las necesidades de su hijo / su familia, </a:t>
            </a:r>
          </a:p>
          <a:p>
            <a:pPr>
              <a:spcAft>
                <a:spcPts val="2400"/>
              </a:spcAft>
            </a:pPr>
            <a:r>
              <a:rPr lang="es-ES" dirty="0">
                <a:latin typeface="Times New Roman" panose="02020603050405020304" pitchFamily="18" charset="0"/>
              </a:rPr>
              <a:t>Reconocer que si algunos servicios no se pueden proporcionar ahora, servicios compensatorios pueden ser necesarios, </a:t>
            </a:r>
          </a:p>
          <a:p>
            <a:pPr>
              <a:spcAft>
                <a:spcPts val="2400"/>
              </a:spcAft>
            </a:pPr>
            <a:r>
              <a:rPr lang="es-ES" dirty="0">
                <a:latin typeface="Times New Roman" panose="02020603050405020304" pitchFamily="18" charset="0"/>
              </a:rPr>
              <a:t>Comuníquese con DRC-NH para obtener ayuda si es necesario,</a:t>
            </a:r>
            <a:endParaRPr lang="en-US" dirty="0">
              <a:latin typeface="Times New Roman" panose="02020603050405020304" pitchFamily="18" charset="0"/>
            </a:endParaRPr>
          </a:p>
        </p:txBody>
      </p:sp>
      <p:sp>
        <p:nvSpPr>
          <p:cNvPr id="2" name="Slide Number Placeholder 1">
            <a:extLst>
              <a:ext uri="{FF2B5EF4-FFF2-40B4-BE49-F238E27FC236}">
                <a16:creationId xmlns:a16="http://schemas.microsoft.com/office/drawing/2014/main" id="{C74395A4-766C-4114-B3C2-41B7116389BA}"/>
              </a:ext>
            </a:extLst>
          </p:cNvPr>
          <p:cNvSpPr>
            <a:spLocks noGrp="1"/>
          </p:cNvSpPr>
          <p:nvPr>
            <p:ph type="sldNum" sz="quarter" idx="12"/>
          </p:nvPr>
        </p:nvSpPr>
        <p:spPr/>
        <p:txBody>
          <a:bodyPr/>
          <a:lstStyle/>
          <a:p>
            <a:pPr>
              <a:defRPr/>
            </a:pPr>
            <a:r>
              <a:rPr lang="en-US" altLang="en-US" dirty="0"/>
              <a:t>17</a:t>
            </a:r>
          </a:p>
        </p:txBody>
      </p:sp>
    </p:spTree>
    <p:extLst>
      <p:ext uri="{BB962C8B-B14F-4D97-AF65-F5344CB8AC3E}">
        <p14:creationId xmlns:p14="http://schemas.microsoft.com/office/powerpoint/2010/main" val="3224576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a:extLst>
              <a:ext uri="{FF2B5EF4-FFF2-40B4-BE49-F238E27FC236}">
                <a16:creationId xmlns:a16="http://schemas.microsoft.com/office/drawing/2014/main" id="{12B18972-0707-49D8-B3AF-D9A837CB45AB}"/>
              </a:ext>
            </a:extLst>
          </p:cNvPr>
          <p:cNvSpPr>
            <a:spLocks noGrp="1" noChangeArrowheads="1"/>
          </p:cNvSpPr>
          <p:nvPr>
            <p:ph type="title"/>
          </p:nvPr>
        </p:nvSpPr>
        <p:spPr>
          <a:xfrm>
            <a:off x="419100" y="379864"/>
            <a:ext cx="8451376" cy="1143000"/>
          </a:xfrm>
        </p:spPr>
        <p:txBody>
          <a:bodyPr/>
          <a:lstStyle/>
          <a:p>
            <a:r>
              <a:rPr lang="en-US" altLang="en-US" sz="3600" spc="-100" dirty="0">
                <a:solidFill>
                  <a:srgbClr val="0000CC"/>
                </a:solidFill>
              </a:rPr>
              <a:t>Que </a:t>
            </a:r>
            <a:r>
              <a:rPr lang="en-US" altLang="en-US" sz="3600" spc="-100" dirty="0" err="1">
                <a:solidFill>
                  <a:srgbClr val="0000CC"/>
                </a:solidFill>
              </a:rPr>
              <a:t>acerca</a:t>
            </a:r>
            <a:r>
              <a:rPr lang="en-US" altLang="en-US" sz="3600" spc="-100" dirty="0">
                <a:solidFill>
                  <a:srgbClr val="0000CC"/>
                </a:solidFill>
              </a:rPr>
              <a:t> de </a:t>
            </a:r>
            <a:r>
              <a:rPr lang="en-US" altLang="en-US" sz="3600" spc="-100" dirty="0" err="1">
                <a:solidFill>
                  <a:srgbClr val="0000CC"/>
                </a:solidFill>
              </a:rPr>
              <a:t>los</a:t>
            </a:r>
            <a:r>
              <a:rPr lang="en-US" altLang="en-US" sz="3600" spc="-100" dirty="0">
                <a:solidFill>
                  <a:srgbClr val="0000CC"/>
                </a:solidFill>
              </a:rPr>
              <a:t> </a:t>
            </a:r>
            <a:r>
              <a:rPr lang="en-US" altLang="en-US" sz="3600" spc="-100" dirty="0" err="1">
                <a:solidFill>
                  <a:srgbClr val="0000CC"/>
                </a:solidFill>
              </a:rPr>
              <a:t>estudiantes</a:t>
            </a:r>
            <a:r>
              <a:rPr lang="en-US" altLang="en-US" sz="3600" spc="-100" dirty="0">
                <a:solidFill>
                  <a:srgbClr val="0000CC"/>
                </a:solidFill>
              </a:rPr>
              <a:t> que van a </a:t>
            </a:r>
            <a:r>
              <a:rPr lang="en-US" altLang="en-US" sz="3600" spc="-100" dirty="0" err="1">
                <a:solidFill>
                  <a:srgbClr val="0000CC"/>
                </a:solidFill>
              </a:rPr>
              <a:t>escuelas</a:t>
            </a:r>
            <a:r>
              <a:rPr lang="en-US" altLang="en-US" sz="3600" spc="-100" dirty="0">
                <a:solidFill>
                  <a:srgbClr val="0000CC"/>
                </a:solidFill>
              </a:rPr>
              <a:t> </a:t>
            </a:r>
            <a:r>
              <a:rPr lang="en-US" altLang="en-US" sz="3600" spc="-100" dirty="0" err="1">
                <a:solidFill>
                  <a:srgbClr val="0000CC"/>
                </a:solidFill>
              </a:rPr>
              <a:t>privadas</a:t>
            </a:r>
            <a:r>
              <a:rPr lang="en-US" altLang="en-US" sz="3600" spc="-100" dirty="0">
                <a:solidFill>
                  <a:srgbClr val="0000CC"/>
                </a:solidFill>
              </a:rPr>
              <a:t> o </a:t>
            </a:r>
            <a:r>
              <a:rPr lang="en-US" altLang="en-US" sz="3600" spc="-100" dirty="0" err="1">
                <a:solidFill>
                  <a:srgbClr val="0000CC"/>
                </a:solidFill>
              </a:rPr>
              <a:t>reciben</a:t>
            </a:r>
            <a:r>
              <a:rPr lang="en-US" altLang="en-US" sz="3600" spc="-100" dirty="0">
                <a:solidFill>
                  <a:srgbClr val="0000CC"/>
                </a:solidFill>
              </a:rPr>
              <a:t> </a:t>
            </a:r>
            <a:r>
              <a:rPr lang="en-US" altLang="en-US" sz="3600" spc="-100" dirty="0" err="1">
                <a:solidFill>
                  <a:srgbClr val="0000CC"/>
                </a:solidFill>
              </a:rPr>
              <a:t>servicios</a:t>
            </a:r>
            <a:r>
              <a:rPr lang="en-US" altLang="en-US" sz="3600" spc="-100" dirty="0">
                <a:solidFill>
                  <a:srgbClr val="0000CC"/>
                </a:solidFill>
              </a:rPr>
              <a:t> de IEP de </a:t>
            </a:r>
            <a:r>
              <a:rPr lang="en-US" altLang="en-US" sz="3600" spc="-100" dirty="0" err="1">
                <a:solidFill>
                  <a:srgbClr val="0000CC"/>
                </a:solidFill>
              </a:rPr>
              <a:t>proveedores</a:t>
            </a:r>
            <a:r>
              <a:rPr lang="en-US" altLang="en-US" sz="3600" spc="-100" dirty="0">
                <a:solidFill>
                  <a:srgbClr val="0000CC"/>
                </a:solidFill>
              </a:rPr>
              <a:t> </a:t>
            </a:r>
            <a:r>
              <a:rPr lang="en-US" altLang="en-US" sz="3600" spc="-100" dirty="0" err="1">
                <a:solidFill>
                  <a:srgbClr val="0000CC"/>
                </a:solidFill>
              </a:rPr>
              <a:t>privados</a:t>
            </a:r>
            <a:r>
              <a:rPr lang="en-US" altLang="en-US" sz="3600" spc="-100" dirty="0">
                <a:solidFill>
                  <a:srgbClr val="0000CC"/>
                </a:solidFill>
              </a:rPr>
              <a:t>? </a:t>
            </a:r>
          </a:p>
        </p:txBody>
      </p:sp>
      <p:sp>
        <p:nvSpPr>
          <p:cNvPr id="28675" name="Content Placeholder 4">
            <a:extLst>
              <a:ext uri="{FF2B5EF4-FFF2-40B4-BE49-F238E27FC236}">
                <a16:creationId xmlns:a16="http://schemas.microsoft.com/office/drawing/2014/main" id="{65F3CE47-8E93-4539-8F4E-DCCFCFC29822}"/>
              </a:ext>
            </a:extLst>
          </p:cNvPr>
          <p:cNvSpPr>
            <a:spLocks noGrp="1" noChangeArrowheads="1"/>
          </p:cNvSpPr>
          <p:nvPr>
            <p:ph idx="1"/>
          </p:nvPr>
        </p:nvSpPr>
        <p:spPr>
          <a:xfrm>
            <a:off x="419100" y="1849438"/>
            <a:ext cx="8382000" cy="4530725"/>
          </a:xfrm>
        </p:spPr>
        <p:txBody>
          <a:bodyPr/>
          <a:lstStyle/>
          <a:p>
            <a:pPr>
              <a:spcAft>
                <a:spcPts val="1800"/>
              </a:spcAft>
            </a:pPr>
            <a:r>
              <a:rPr lang="es-ES" altLang="en-US" sz="2400" dirty="0">
                <a:latin typeface="Times New Roman" panose="02020603050405020304" pitchFamily="18" charset="0"/>
                <a:cs typeface="Times New Roman" panose="02020603050405020304" pitchFamily="18" charset="0"/>
              </a:rPr>
              <a:t>Su hijo continúa teniendo derecho a recibir la educación especial y los servicios relacionados en su IEP. </a:t>
            </a:r>
          </a:p>
          <a:p>
            <a:pPr>
              <a:spcAft>
                <a:spcPts val="1800"/>
              </a:spcAft>
            </a:pPr>
            <a:r>
              <a:rPr lang="es-ES" altLang="en-US" sz="2400" dirty="0">
                <a:latin typeface="Times New Roman" panose="02020603050405020304" pitchFamily="18" charset="0"/>
                <a:cs typeface="Times New Roman" panose="02020603050405020304" pitchFamily="18" charset="0"/>
              </a:rPr>
              <a:t>El proveedor privado/escuela debe informarle sobre si está revisando su prestación de servicios y cómo está(sin embargo) durante este tiempo.   </a:t>
            </a:r>
          </a:p>
          <a:p>
            <a:pPr>
              <a:spcAft>
                <a:spcPts val="1800"/>
              </a:spcAft>
            </a:pPr>
            <a:r>
              <a:rPr lang="es-ES" altLang="en-US" sz="2400" dirty="0">
                <a:latin typeface="Times New Roman" panose="02020603050405020304" pitchFamily="18" charset="0"/>
                <a:cs typeface="Times New Roman" panose="02020603050405020304" pitchFamily="18" charset="0"/>
              </a:rPr>
              <a:t>El distrito escolar también puede tratar de hacer arreglos para que los proveedores de servicios sustitutos garanticen la continuidad de los servicios o convoquen una reunión del Equipo del IEP para discutir opciones para proporcionar un FAPE.</a:t>
            </a:r>
            <a:endParaRPr lang="en-US" altLang="en-US" sz="24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1B0DA110-8683-4E0B-BCAF-61DF7B2384E6}"/>
              </a:ext>
            </a:extLst>
          </p:cNvPr>
          <p:cNvSpPr>
            <a:spLocks noGrp="1"/>
          </p:cNvSpPr>
          <p:nvPr>
            <p:ph type="sldNum" sz="quarter" idx="12"/>
          </p:nvPr>
        </p:nvSpPr>
        <p:spPr/>
        <p:txBody>
          <a:bodyPr/>
          <a:lstStyle/>
          <a:p>
            <a:pPr>
              <a:defRPr/>
            </a:pPr>
            <a:fld id="{242D44A2-5362-4FC8-92AC-944648A94514}" type="slidenum">
              <a:rPr lang="en-US" altLang="en-US" smtClean="0"/>
              <a:pPr>
                <a:defRPr/>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a:extLst>
              <a:ext uri="{FF2B5EF4-FFF2-40B4-BE49-F238E27FC236}">
                <a16:creationId xmlns:a16="http://schemas.microsoft.com/office/drawing/2014/main" id="{B2789106-F79F-46FE-93D8-684884CADE12}"/>
              </a:ext>
            </a:extLst>
          </p:cNvPr>
          <p:cNvSpPr>
            <a:spLocks noGrp="1" noChangeArrowheads="1"/>
          </p:cNvSpPr>
          <p:nvPr>
            <p:ph type="title"/>
          </p:nvPr>
        </p:nvSpPr>
        <p:spPr/>
        <p:txBody>
          <a:bodyPr/>
          <a:lstStyle/>
          <a:p>
            <a:r>
              <a:rPr lang="en-US" altLang="en-US" dirty="0">
                <a:solidFill>
                  <a:srgbClr val="0000CC"/>
                </a:solidFill>
              </a:rPr>
              <a:t>Que </a:t>
            </a:r>
            <a:r>
              <a:rPr lang="en-US" altLang="en-US" dirty="0" err="1">
                <a:solidFill>
                  <a:srgbClr val="0000CC"/>
                </a:solidFill>
              </a:rPr>
              <a:t>si</a:t>
            </a:r>
            <a:r>
              <a:rPr lang="en-US" altLang="en-US" dirty="0">
                <a:solidFill>
                  <a:srgbClr val="0000CC"/>
                </a:solidFill>
              </a:rPr>
              <a:t> mi </a:t>
            </a:r>
            <a:r>
              <a:rPr lang="en-US" altLang="en-US" dirty="0" err="1">
                <a:solidFill>
                  <a:srgbClr val="0000CC"/>
                </a:solidFill>
              </a:rPr>
              <a:t>niño</a:t>
            </a:r>
            <a:r>
              <a:rPr lang="en-US" altLang="en-US" dirty="0">
                <a:solidFill>
                  <a:srgbClr val="0000CC"/>
                </a:solidFill>
              </a:rPr>
              <a:t> </a:t>
            </a:r>
            <a:r>
              <a:rPr lang="en-US" altLang="en-US" dirty="0" err="1">
                <a:solidFill>
                  <a:srgbClr val="0000CC"/>
                </a:solidFill>
              </a:rPr>
              <a:t>atiende</a:t>
            </a:r>
            <a:r>
              <a:rPr lang="en-US" altLang="en-US" dirty="0">
                <a:solidFill>
                  <a:srgbClr val="0000CC"/>
                </a:solidFill>
              </a:rPr>
              <a:t> a </a:t>
            </a:r>
            <a:r>
              <a:rPr lang="en-US" altLang="en-US" dirty="0" err="1">
                <a:solidFill>
                  <a:srgbClr val="0000CC"/>
                </a:solidFill>
              </a:rPr>
              <a:t>una</a:t>
            </a:r>
            <a:r>
              <a:rPr lang="en-US" altLang="en-US" dirty="0">
                <a:solidFill>
                  <a:srgbClr val="0000CC"/>
                </a:solidFill>
              </a:rPr>
              <a:t> </a:t>
            </a:r>
            <a:r>
              <a:rPr lang="en-US" altLang="en-US" dirty="0" err="1">
                <a:solidFill>
                  <a:srgbClr val="0000CC"/>
                </a:solidFill>
              </a:rPr>
              <a:t>escuela</a:t>
            </a:r>
            <a:r>
              <a:rPr lang="en-US" altLang="en-US" dirty="0">
                <a:solidFill>
                  <a:srgbClr val="0000CC"/>
                </a:solidFill>
              </a:rPr>
              <a:t> chartered </a:t>
            </a:r>
            <a:r>
              <a:rPr lang="en-US" altLang="en-US" dirty="0" err="1">
                <a:solidFill>
                  <a:srgbClr val="0000CC"/>
                </a:solidFill>
              </a:rPr>
              <a:t>publica</a:t>
            </a:r>
            <a:r>
              <a:rPr lang="en-US" altLang="en-US" dirty="0">
                <a:solidFill>
                  <a:srgbClr val="0000CC"/>
                </a:solidFill>
              </a:rPr>
              <a:t> ?</a:t>
            </a:r>
          </a:p>
        </p:txBody>
      </p:sp>
      <p:sp>
        <p:nvSpPr>
          <p:cNvPr id="30723" name="Content Placeholder 4">
            <a:extLst>
              <a:ext uri="{FF2B5EF4-FFF2-40B4-BE49-F238E27FC236}">
                <a16:creationId xmlns:a16="http://schemas.microsoft.com/office/drawing/2014/main" id="{16A445BF-9588-4ED4-9C0F-BD43047AF4F9}"/>
              </a:ext>
            </a:extLst>
          </p:cNvPr>
          <p:cNvSpPr>
            <a:spLocks noGrp="1" noChangeArrowheads="1"/>
          </p:cNvSpPr>
          <p:nvPr>
            <p:ph idx="1"/>
          </p:nvPr>
        </p:nvSpPr>
        <p:spPr>
          <a:xfrm>
            <a:off x="457200" y="1676400"/>
            <a:ext cx="8229600" cy="4530725"/>
          </a:xfrm>
          <a:solidFill>
            <a:schemeClr val="bg1"/>
          </a:solidFill>
        </p:spPr>
        <p:txBody>
          <a:bodyPr/>
          <a:lstStyle/>
          <a:p>
            <a:r>
              <a:rPr lang="es-ES" dirty="0">
                <a:latin typeface="Times New Roman" panose="02020603050405020304" pitchFamily="18" charset="0"/>
                <a:cs typeface="Times New Roman" panose="02020603050405020304" pitchFamily="18" charset="0"/>
              </a:rPr>
              <a:t>Su hijo continúa teniendo derecho a recibir la educación especial y los servicios relacionados en su IEP. </a:t>
            </a:r>
          </a:p>
          <a:p>
            <a:r>
              <a:rPr lang="es-ES" dirty="0">
                <a:latin typeface="Times New Roman" panose="02020603050405020304" pitchFamily="18" charset="0"/>
                <a:cs typeface="Times New Roman" panose="02020603050405020304" pitchFamily="18" charset="0"/>
              </a:rPr>
              <a:t>La escuela chárter es responsable de proporcionar educación general.  El distrito donde usted vive es responsable de proporcionar educación especial y servicios relacionados. </a:t>
            </a:r>
          </a:p>
          <a:p>
            <a:r>
              <a:rPr lang="es-ES" dirty="0">
                <a:latin typeface="Times New Roman" panose="02020603050405020304" pitchFamily="18" charset="0"/>
                <a:cs typeface="Times New Roman" panose="02020603050405020304" pitchFamily="18" charset="0"/>
              </a:rPr>
              <a:t>Si solicita una reunión del equipo del IEP, los representantes tanto de la escuela chárter como de su distrito deben asistir.</a:t>
            </a:r>
            <a:endParaRPr lang="en-US" altLang="en-US" dirty="0">
              <a:latin typeface="Times New Roman" panose="02020603050405020304" pitchFamily="18" charset="0"/>
              <a:cs typeface="Times New Roman" panose="02020603050405020304" pitchFamily="18" charset="0"/>
            </a:endParaRPr>
          </a:p>
          <a:p>
            <a:pPr>
              <a:spcAft>
                <a:spcPts val="1800"/>
              </a:spcAft>
              <a:defRPr/>
            </a:pPr>
            <a:endParaRPr lang="en-US" altLang="en-US" dirty="0">
              <a:latin typeface="Times New Roman" panose="02020603050405020304" pitchFamily="18" charset="0"/>
              <a:cs typeface="Times New Roman" panose="02020603050405020304" pitchFamily="18" charset="0"/>
            </a:endParaRPr>
          </a:p>
          <a:p>
            <a:pPr>
              <a:spcAft>
                <a:spcPts val="1800"/>
              </a:spcAft>
              <a:defRPr/>
            </a:pPr>
            <a:endParaRPr lang="en-US" altLang="en-US" dirty="0">
              <a:latin typeface="Times New Roman" panose="02020603050405020304" pitchFamily="18" charset="0"/>
              <a:cs typeface="Times New Roman" panose="02020603050405020304" pitchFamily="18" charset="0"/>
            </a:endParaRPr>
          </a:p>
          <a:p>
            <a:pPr>
              <a:spcAft>
                <a:spcPts val="1800"/>
              </a:spcAft>
              <a:defRPr/>
            </a:pPr>
            <a:endParaRPr lang="en-US" altLang="en-US" dirty="0">
              <a:latin typeface="Times New Roman" panose="02020603050405020304" pitchFamily="18" charset="0"/>
              <a:cs typeface="Times New Roman" panose="02020603050405020304" pitchFamily="18" charset="0"/>
            </a:endParaRPr>
          </a:p>
          <a:p>
            <a:pPr marL="0" indent="0">
              <a:spcAft>
                <a:spcPts val="1800"/>
              </a:spcAft>
              <a:buNone/>
              <a:defRPr/>
            </a:pPr>
            <a:endParaRPr lang="en-US" altLang="en-US"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2B39632C-5D31-46AB-9B8B-7954AD65D79A}"/>
              </a:ext>
            </a:extLst>
          </p:cNvPr>
          <p:cNvSpPr>
            <a:spLocks noGrp="1"/>
          </p:cNvSpPr>
          <p:nvPr>
            <p:ph type="sldNum" sz="quarter" idx="12"/>
          </p:nvPr>
        </p:nvSpPr>
        <p:spPr/>
        <p:txBody>
          <a:bodyPr/>
          <a:lstStyle/>
          <a:p>
            <a:pPr>
              <a:defRPr/>
            </a:pPr>
            <a:fld id="{242D44A2-5362-4FC8-92AC-944648A94514}" type="slidenum">
              <a:rPr lang="en-US" altLang="en-US" smtClean="0"/>
              <a:pPr>
                <a:defRPr/>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B9284B0C-8EF5-4DF1-8007-4B96D8BFD26E}"/>
              </a:ext>
            </a:extLst>
          </p:cNvPr>
          <p:cNvSpPr>
            <a:spLocks noGrp="1" noChangeArrowheads="1"/>
          </p:cNvSpPr>
          <p:nvPr>
            <p:ph type="title"/>
          </p:nvPr>
        </p:nvSpPr>
        <p:spPr/>
        <p:txBody>
          <a:bodyPr/>
          <a:lstStyle/>
          <a:p>
            <a:r>
              <a:rPr lang="en-US" altLang="en-US" dirty="0" err="1">
                <a:solidFill>
                  <a:srgbClr val="0000CC"/>
                </a:solidFill>
              </a:rPr>
              <a:t>Presentadores</a:t>
            </a:r>
            <a:endParaRPr lang="en-US" altLang="en-US" dirty="0">
              <a:solidFill>
                <a:srgbClr val="0000CC"/>
              </a:solidFill>
            </a:endParaRPr>
          </a:p>
        </p:txBody>
      </p:sp>
      <p:sp>
        <p:nvSpPr>
          <p:cNvPr id="4" name="Content Placeholder 3">
            <a:extLst>
              <a:ext uri="{FF2B5EF4-FFF2-40B4-BE49-F238E27FC236}">
                <a16:creationId xmlns:a16="http://schemas.microsoft.com/office/drawing/2014/main" id="{993E89A6-227E-46EA-BF11-2A9776C9C320}"/>
              </a:ext>
            </a:extLst>
          </p:cNvPr>
          <p:cNvSpPr>
            <a:spLocks noGrp="1"/>
          </p:cNvSpPr>
          <p:nvPr>
            <p:ph idx="1"/>
          </p:nvPr>
        </p:nvSpPr>
        <p:spPr/>
        <p:txBody>
          <a:bodyPr/>
          <a:lstStyle/>
          <a:p>
            <a:pPr marL="0" indent="0">
              <a:buFont typeface="Wingdings" panose="05000000000000000000" pitchFamily="2" charset="2"/>
              <a:buNone/>
              <a:defRPr/>
            </a:pPr>
            <a:r>
              <a:rPr lang="en-US" dirty="0"/>
              <a:t>Lisa Beaudoin</a:t>
            </a:r>
          </a:p>
          <a:p>
            <a:pPr marL="0" indent="0">
              <a:buFont typeface="Wingdings" panose="05000000000000000000" pitchFamily="2" charset="2"/>
              <a:buNone/>
              <a:defRPr/>
            </a:pPr>
            <a:r>
              <a:rPr lang="en-US" sz="1800" i="1" dirty="0"/>
              <a:t>Executive Director</a:t>
            </a:r>
          </a:p>
          <a:p>
            <a:pPr marL="0" indent="0">
              <a:buFont typeface="Wingdings" panose="05000000000000000000" pitchFamily="2" charset="2"/>
              <a:buNone/>
              <a:defRPr/>
            </a:pPr>
            <a:endParaRPr lang="en-US" dirty="0"/>
          </a:p>
          <a:p>
            <a:pPr marL="0" indent="0">
              <a:buFont typeface="Wingdings" panose="05000000000000000000" pitchFamily="2" charset="2"/>
              <a:buNone/>
              <a:defRPr/>
            </a:pPr>
            <a:endParaRPr lang="en-US" dirty="0"/>
          </a:p>
          <a:p>
            <a:pPr marL="0" indent="0">
              <a:buFont typeface="Wingdings" panose="05000000000000000000" pitchFamily="2" charset="2"/>
              <a:buNone/>
              <a:defRPr/>
            </a:pPr>
            <a:r>
              <a:rPr lang="en-US" dirty="0"/>
              <a:t>Karen Rosenberg</a:t>
            </a:r>
          </a:p>
          <a:p>
            <a:pPr marL="0" indent="0">
              <a:buFont typeface="Wingdings" panose="05000000000000000000" pitchFamily="2" charset="2"/>
              <a:buNone/>
              <a:defRPr/>
            </a:pPr>
            <a:r>
              <a:rPr lang="en-US" sz="1800" i="1" dirty="0"/>
              <a:t>Senior Staff Attorney</a:t>
            </a:r>
          </a:p>
          <a:p>
            <a:pPr>
              <a:defRPr/>
            </a:pPr>
            <a:endParaRPr lang="en-US" dirty="0"/>
          </a:p>
          <a:p>
            <a:pPr marL="0" indent="0">
              <a:buFont typeface="Wingdings" panose="05000000000000000000" pitchFamily="2" charset="2"/>
              <a:buNone/>
              <a:defRPr/>
            </a:pPr>
            <a:endParaRPr lang="en-US" dirty="0"/>
          </a:p>
          <a:p>
            <a:pPr marL="0" indent="0">
              <a:buFont typeface="Wingdings" panose="05000000000000000000" pitchFamily="2" charset="2"/>
              <a:buNone/>
              <a:defRPr/>
            </a:pPr>
            <a:r>
              <a:rPr lang="en-US" dirty="0"/>
              <a:t>Bonnie Dunham</a:t>
            </a:r>
          </a:p>
          <a:p>
            <a:pPr marL="0" indent="0">
              <a:buFont typeface="Wingdings" panose="05000000000000000000" pitchFamily="2" charset="2"/>
              <a:buNone/>
              <a:defRPr/>
            </a:pPr>
            <a:r>
              <a:rPr lang="en-US" sz="1800" i="1" dirty="0"/>
              <a:t>Special Education Law &amp; </a:t>
            </a:r>
          </a:p>
          <a:p>
            <a:pPr marL="0" indent="0">
              <a:buFont typeface="Wingdings" panose="05000000000000000000" pitchFamily="2" charset="2"/>
              <a:buNone/>
              <a:defRPr/>
            </a:pPr>
            <a:r>
              <a:rPr lang="en-US" sz="1800" i="1" dirty="0"/>
              <a:t>Policy Specialist</a:t>
            </a:r>
          </a:p>
        </p:txBody>
      </p:sp>
      <p:pic>
        <p:nvPicPr>
          <p:cNvPr id="7172" name="Picture 12" descr="ABLE NH Logo">
            <a:extLst>
              <a:ext uri="{FF2B5EF4-FFF2-40B4-BE49-F238E27FC236}">
                <a16:creationId xmlns:a16="http://schemas.microsoft.com/office/drawing/2014/main" id="{6FB98F51-5D77-429C-A9E9-39E7A2D42B7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09583" y="1712413"/>
            <a:ext cx="17478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3" descr="DRC-NH Logo&#10;">
            <a:extLst>
              <a:ext uri="{FF2B5EF4-FFF2-40B4-BE49-F238E27FC236}">
                <a16:creationId xmlns:a16="http://schemas.microsoft.com/office/drawing/2014/main" id="{14708492-A0AF-48C1-9FD0-0974682AE39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09583" y="3673474"/>
            <a:ext cx="2389188"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Parent Information Center Logo">
            <a:extLst>
              <a:ext uri="{FF2B5EF4-FFF2-40B4-BE49-F238E27FC236}">
                <a16:creationId xmlns:a16="http://schemas.microsoft.com/office/drawing/2014/main" id="{4641D124-1F1F-463C-9669-EA2ABD900D6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109583" y="5585777"/>
            <a:ext cx="2192655" cy="603885"/>
          </a:xfrm>
          <a:prstGeom prst="rect">
            <a:avLst/>
          </a:prstGeom>
          <a:noFill/>
          <a:ln>
            <a:noFill/>
          </a:ln>
        </p:spPr>
      </p:pic>
      <p:sp>
        <p:nvSpPr>
          <p:cNvPr id="2" name="Slide Number Placeholder 1">
            <a:extLst>
              <a:ext uri="{FF2B5EF4-FFF2-40B4-BE49-F238E27FC236}">
                <a16:creationId xmlns:a16="http://schemas.microsoft.com/office/drawing/2014/main" id="{CB682228-386A-4A38-A64B-9573A2E30C9E}"/>
              </a:ext>
            </a:extLst>
          </p:cNvPr>
          <p:cNvSpPr>
            <a:spLocks noGrp="1"/>
          </p:cNvSpPr>
          <p:nvPr>
            <p:ph type="sldNum" sz="quarter" idx="12"/>
          </p:nvPr>
        </p:nvSpPr>
        <p:spPr/>
        <p:txBody>
          <a:bodyPr/>
          <a:lstStyle/>
          <a:p>
            <a:pPr>
              <a:defRPr/>
            </a:pPr>
            <a:fld id="{242D44A2-5362-4FC8-92AC-944648A94514}" type="slidenum">
              <a:rPr lang="en-US" altLang="en-US" smtClean="0"/>
              <a:pPr>
                <a:defRPr/>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a:extLst>
              <a:ext uri="{FF2B5EF4-FFF2-40B4-BE49-F238E27FC236}">
                <a16:creationId xmlns:a16="http://schemas.microsoft.com/office/drawing/2014/main" id="{E856B7E5-6D23-4EB3-95FF-8FEE92D47C1D}"/>
              </a:ext>
            </a:extLst>
          </p:cNvPr>
          <p:cNvSpPr>
            <a:spLocks noGrp="1" noChangeArrowheads="1"/>
          </p:cNvSpPr>
          <p:nvPr>
            <p:ph type="title"/>
          </p:nvPr>
        </p:nvSpPr>
        <p:spPr/>
        <p:txBody>
          <a:bodyPr/>
          <a:lstStyle/>
          <a:p>
            <a:r>
              <a:rPr lang="en-US" altLang="en-US" sz="3600" dirty="0">
                <a:solidFill>
                  <a:srgbClr val="0000CC"/>
                </a:solidFill>
              </a:rPr>
              <a:t>Que </a:t>
            </a:r>
            <a:r>
              <a:rPr lang="en-US" altLang="en-US" sz="3600" dirty="0" err="1">
                <a:solidFill>
                  <a:srgbClr val="0000CC"/>
                </a:solidFill>
              </a:rPr>
              <a:t>si</a:t>
            </a:r>
            <a:r>
              <a:rPr lang="en-US" altLang="en-US" sz="3600" dirty="0">
                <a:solidFill>
                  <a:srgbClr val="0000CC"/>
                </a:solidFill>
              </a:rPr>
              <a:t> mi </a:t>
            </a:r>
            <a:r>
              <a:rPr lang="en-US" altLang="en-US" sz="3600" dirty="0" err="1">
                <a:solidFill>
                  <a:srgbClr val="0000CC"/>
                </a:solidFill>
              </a:rPr>
              <a:t>hijo</a:t>
            </a:r>
            <a:r>
              <a:rPr lang="en-US" altLang="en-US" sz="3600" dirty="0">
                <a:solidFill>
                  <a:srgbClr val="0000CC"/>
                </a:solidFill>
              </a:rPr>
              <a:t> </a:t>
            </a:r>
            <a:r>
              <a:rPr lang="en-US" altLang="en-US" sz="3600" dirty="0" err="1">
                <a:solidFill>
                  <a:srgbClr val="0000CC"/>
                </a:solidFill>
              </a:rPr>
              <a:t>esta</a:t>
            </a:r>
            <a:r>
              <a:rPr lang="en-US" altLang="en-US" sz="3600" dirty="0">
                <a:solidFill>
                  <a:srgbClr val="0000CC"/>
                </a:solidFill>
              </a:rPr>
              <a:t> </a:t>
            </a:r>
            <a:r>
              <a:rPr lang="en-US" altLang="en-US" sz="3600" dirty="0" err="1">
                <a:solidFill>
                  <a:srgbClr val="0000CC"/>
                </a:solidFill>
              </a:rPr>
              <a:t>muy</a:t>
            </a:r>
            <a:r>
              <a:rPr lang="en-US" altLang="en-US" sz="3600" dirty="0">
                <a:solidFill>
                  <a:srgbClr val="0000CC"/>
                </a:solidFill>
              </a:rPr>
              <a:t> </a:t>
            </a:r>
            <a:r>
              <a:rPr lang="en-US" altLang="en-US" sz="3600" dirty="0" err="1">
                <a:solidFill>
                  <a:srgbClr val="0000CC"/>
                </a:solidFill>
              </a:rPr>
              <a:t>enfermo</a:t>
            </a:r>
            <a:r>
              <a:rPr lang="en-US" altLang="en-US" sz="3600" dirty="0">
                <a:solidFill>
                  <a:srgbClr val="0000CC"/>
                </a:solidFill>
              </a:rPr>
              <a:t> y no </a:t>
            </a:r>
            <a:r>
              <a:rPr lang="en-US" altLang="en-US" sz="3600" dirty="0" err="1">
                <a:solidFill>
                  <a:srgbClr val="0000CC"/>
                </a:solidFill>
              </a:rPr>
              <a:t>puede</a:t>
            </a:r>
            <a:r>
              <a:rPr lang="en-US" altLang="en-US" sz="3600" dirty="0">
                <a:solidFill>
                  <a:srgbClr val="0000CC"/>
                </a:solidFill>
              </a:rPr>
              <a:t> </a:t>
            </a:r>
            <a:r>
              <a:rPr lang="en-US" altLang="en-US" sz="3600" dirty="0" err="1">
                <a:solidFill>
                  <a:srgbClr val="0000CC"/>
                </a:solidFill>
              </a:rPr>
              <a:t>participar</a:t>
            </a:r>
            <a:r>
              <a:rPr lang="en-US" altLang="en-US" sz="3600" dirty="0">
                <a:solidFill>
                  <a:srgbClr val="0000CC"/>
                </a:solidFill>
              </a:rPr>
              <a:t> </a:t>
            </a:r>
            <a:r>
              <a:rPr lang="en-US" altLang="en-US" sz="3600" dirty="0" err="1">
                <a:solidFill>
                  <a:srgbClr val="0000CC"/>
                </a:solidFill>
              </a:rPr>
              <a:t>en</a:t>
            </a:r>
            <a:r>
              <a:rPr lang="en-US" altLang="en-US" sz="3600" dirty="0">
                <a:solidFill>
                  <a:srgbClr val="0000CC"/>
                </a:solidFill>
              </a:rPr>
              <a:t> las </a:t>
            </a:r>
            <a:r>
              <a:rPr lang="en-US" altLang="en-US" sz="3600" dirty="0" err="1">
                <a:solidFill>
                  <a:srgbClr val="0000CC"/>
                </a:solidFill>
              </a:rPr>
              <a:t>intrucciones</a:t>
            </a:r>
            <a:r>
              <a:rPr lang="en-US" altLang="en-US" sz="3600" dirty="0">
                <a:solidFill>
                  <a:srgbClr val="0000CC"/>
                </a:solidFill>
              </a:rPr>
              <a:t> a </a:t>
            </a:r>
            <a:r>
              <a:rPr lang="en-US" altLang="en-US" sz="3600" dirty="0" err="1">
                <a:solidFill>
                  <a:srgbClr val="0000CC"/>
                </a:solidFill>
              </a:rPr>
              <a:t>distancia</a:t>
            </a:r>
            <a:r>
              <a:rPr lang="en-US" altLang="en-US" sz="3600" dirty="0">
                <a:solidFill>
                  <a:srgbClr val="0000CC"/>
                </a:solidFill>
              </a:rPr>
              <a:t>? </a:t>
            </a:r>
          </a:p>
        </p:txBody>
      </p:sp>
      <p:sp>
        <p:nvSpPr>
          <p:cNvPr id="32771" name="Content Placeholder 4">
            <a:extLst>
              <a:ext uri="{FF2B5EF4-FFF2-40B4-BE49-F238E27FC236}">
                <a16:creationId xmlns:a16="http://schemas.microsoft.com/office/drawing/2014/main" id="{FF55E645-2405-4FC1-8A98-80156CBA11FA}"/>
              </a:ext>
            </a:extLst>
          </p:cNvPr>
          <p:cNvSpPr>
            <a:spLocks noGrp="1" noChangeArrowheads="1"/>
          </p:cNvSpPr>
          <p:nvPr>
            <p:ph idx="1"/>
          </p:nvPr>
        </p:nvSpPr>
        <p:spPr>
          <a:xfrm>
            <a:off x="457200" y="1676400"/>
            <a:ext cx="8229600" cy="4530725"/>
          </a:xfrm>
        </p:spPr>
        <p:txBody>
          <a:bodyPr/>
          <a:lstStyle/>
          <a:p>
            <a:pPr>
              <a:spcAft>
                <a:spcPts val="1800"/>
              </a:spcAft>
            </a:pPr>
            <a:r>
              <a:rPr lang="es-ES" altLang="en-US" dirty="0">
                <a:latin typeface="Times New Roman" panose="02020603050405020304" pitchFamily="18" charset="0"/>
                <a:cs typeface="Times New Roman" panose="02020603050405020304" pitchFamily="18" charset="0"/>
              </a:rPr>
              <a:t>Si durante un período prolongado de tiempo (generalmente 10 días escolares consecutivos), un niño está demasiado enfermo para participar plenamente en instrucción o servicios remotos, el padre y el superintendente estarán de acuerdo en el número de horas de instrucción y servicios que el niño recibirá.   </a:t>
            </a:r>
          </a:p>
          <a:p>
            <a:pPr>
              <a:spcAft>
                <a:spcPts val="1800"/>
              </a:spcAft>
            </a:pPr>
            <a:r>
              <a:rPr lang="es-ES" altLang="en-US" dirty="0">
                <a:latin typeface="Times New Roman" panose="02020603050405020304" pitchFamily="18" charset="0"/>
                <a:cs typeface="Times New Roman" panose="02020603050405020304" pitchFamily="18" charset="0"/>
              </a:rPr>
              <a:t>El equipo del IEP debe reunirse para determinar si el niño necesita servicios adicionales o compensatorios cuando regrese a la escuela.</a:t>
            </a:r>
            <a:endParaRPr lang="en-US" altLang="en-US" dirty="0">
              <a:latin typeface="Times New Roman" panose="02020603050405020304" pitchFamily="18" charset="0"/>
              <a:cs typeface="Times New Roman" panose="02020603050405020304" pitchFamily="18" charset="0"/>
            </a:endParaRPr>
          </a:p>
          <a:p>
            <a:pPr>
              <a:spcAft>
                <a:spcPts val="1800"/>
              </a:spcAft>
            </a:pPr>
            <a:endParaRPr lang="en-US" altLang="en-US"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B322BAAB-6D3D-4881-B3BB-AD877DD8D0FE}"/>
              </a:ext>
            </a:extLst>
          </p:cNvPr>
          <p:cNvSpPr>
            <a:spLocks noGrp="1"/>
          </p:cNvSpPr>
          <p:nvPr>
            <p:ph type="sldNum" sz="quarter" idx="12"/>
          </p:nvPr>
        </p:nvSpPr>
        <p:spPr/>
        <p:txBody>
          <a:bodyPr/>
          <a:lstStyle/>
          <a:p>
            <a:pPr>
              <a:defRPr/>
            </a:pPr>
            <a:fld id="{242D44A2-5362-4FC8-92AC-944648A94514}" type="slidenum">
              <a:rPr lang="en-US" altLang="en-US" smtClean="0"/>
              <a:pPr>
                <a:defRPr/>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3">
            <a:extLst>
              <a:ext uri="{FF2B5EF4-FFF2-40B4-BE49-F238E27FC236}">
                <a16:creationId xmlns:a16="http://schemas.microsoft.com/office/drawing/2014/main" id="{5115F61A-BF72-46B7-9DD3-879F75A59924}"/>
              </a:ext>
            </a:extLst>
          </p:cNvPr>
          <p:cNvSpPr>
            <a:spLocks noGrp="1" noChangeArrowheads="1"/>
          </p:cNvSpPr>
          <p:nvPr>
            <p:ph type="title"/>
          </p:nvPr>
        </p:nvSpPr>
        <p:spPr/>
        <p:txBody>
          <a:bodyPr/>
          <a:lstStyle/>
          <a:p>
            <a:r>
              <a:rPr lang="en-US" altLang="en-US" sz="3400" dirty="0">
                <a:solidFill>
                  <a:srgbClr val="0000CC"/>
                </a:solidFill>
              </a:rPr>
              <a:t>Como </a:t>
            </a:r>
            <a:r>
              <a:rPr lang="en-US" altLang="en-US" sz="3400" dirty="0" err="1">
                <a:solidFill>
                  <a:srgbClr val="0000CC"/>
                </a:solidFill>
              </a:rPr>
              <a:t>esto</a:t>
            </a:r>
            <a:r>
              <a:rPr lang="en-US" altLang="en-US" sz="3400" dirty="0">
                <a:solidFill>
                  <a:srgbClr val="0000CC"/>
                </a:solidFill>
              </a:rPr>
              <a:t> </a:t>
            </a:r>
            <a:r>
              <a:rPr lang="en-US" altLang="en-US" sz="3400" dirty="0" err="1">
                <a:solidFill>
                  <a:srgbClr val="0000CC"/>
                </a:solidFill>
              </a:rPr>
              <a:t>impactaria</a:t>
            </a:r>
            <a:r>
              <a:rPr lang="en-US" altLang="en-US" sz="3400" dirty="0">
                <a:solidFill>
                  <a:srgbClr val="0000CC"/>
                </a:solidFill>
              </a:rPr>
              <a:t> la </a:t>
            </a:r>
            <a:r>
              <a:rPr lang="en-US" altLang="en-US" sz="3400" dirty="0" err="1">
                <a:solidFill>
                  <a:srgbClr val="0000CC"/>
                </a:solidFill>
              </a:rPr>
              <a:t>elegilibilidad</a:t>
            </a:r>
            <a:r>
              <a:rPr lang="en-US" altLang="en-US" sz="3400" dirty="0">
                <a:solidFill>
                  <a:srgbClr val="0000CC"/>
                </a:solidFill>
              </a:rPr>
              <a:t> de mi </a:t>
            </a:r>
            <a:r>
              <a:rPr lang="en-US" altLang="en-US" sz="3400" dirty="0" err="1">
                <a:solidFill>
                  <a:srgbClr val="0000CC"/>
                </a:solidFill>
              </a:rPr>
              <a:t>hijo</a:t>
            </a:r>
            <a:r>
              <a:rPr lang="en-US" altLang="en-US" sz="3400" dirty="0">
                <a:solidFill>
                  <a:srgbClr val="0000CC"/>
                </a:solidFill>
              </a:rPr>
              <a:t> para </a:t>
            </a:r>
            <a:r>
              <a:rPr lang="en-US" altLang="en-US" sz="3400" dirty="0" err="1">
                <a:solidFill>
                  <a:srgbClr val="0000CC"/>
                </a:solidFill>
              </a:rPr>
              <a:t>los</a:t>
            </a:r>
            <a:r>
              <a:rPr lang="en-US" altLang="en-US" sz="3400" dirty="0">
                <a:solidFill>
                  <a:srgbClr val="0000CC"/>
                </a:solidFill>
              </a:rPr>
              <a:t> </a:t>
            </a:r>
            <a:r>
              <a:rPr lang="en-US" altLang="en-US" sz="3400" dirty="0" err="1">
                <a:solidFill>
                  <a:srgbClr val="0000CC"/>
                </a:solidFill>
              </a:rPr>
              <a:t>servicios</a:t>
            </a:r>
            <a:r>
              <a:rPr lang="en-US" altLang="en-US" sz="3400" dirty="0">
                <a:solidFill>
                  <a:srgbClr val="0000CC"/>
                </a:solidFill>
              </a:rPr>
              <a:t> de </a:t>
            </a:r>
            <a:r>
              <a:rPr lang="en-US" altLang="en-US" sz="3400" dirty="0" err="1">
                <a:solidFill>
                  <a:srgbClr val="0000CC"/>
                </a:solidFill>
              </a:rPr>
              <a:t>año</a:t>
            </a:r>
            <a:r>
              <a:rPr lang="en-US" altLang="en-US" sz="3400" dirty="0">
                <a:solidFill>
                  <a:srgbClr val="0000CC"/>
                </a:solidFill>
              </a:rPr>
              <a:t> escolar </a:t>
            </a:r>
            <a:r>
              <a:rPr lang="en-US" altLang="en-US" sz="3400" dirty="0" err="1">
                <a:solidFill>
                  <a:srgbClr val="0000CC"/>
                </a:solidFill>
              </a:rPr>
              <a:t>extendido</a:t>
            </a:r>
            <a:r>
              <a:rPr lang="en-US" altLang="en-US" sz="3400" dirty="0">
                <a:solidFill>
                  <a:srgbClr val="0000CC"/>
                </a:solidFill>
              </a:rPr>
              <a:t>.?</a:t>
            </a:r>
          </a:p>
        </p:txBody>
      </p:sp>
      <p:sp>
        <p:nvSpPr>
          <p:cNvPr id="45059" name="Content Placeholder 4">
            <a:extLst>
              <a:ext uri="{FF2B5EF4-FFF2-40B4-BE49-F238E27FC236}">
                <a16:creationId xmlns:a16="http://schemas.microsoft.com/office/drawing/2014/main" id="{29EA424C-5DCD-40F9-BB8A-833C21200683}"/>
              </a:ext>
            </a:extLst>
          </p:cNvPr>
          <p:cNvSpPr>
            <a:spLocks noGrp="1" noChangeArrowheads="1"/>
          </p:cNvSpPr>
          <p:nvPr>
            <p:ph idx="1"/>
          </p:nvPr>
        </p:nvSpPr>
        <p:spPr>
          <a:xfrm>
            <a:off x="457200" y="1676400"/>
            <a:ext cx="8229600" cy="4530725"/>
          </a:xfrm>
        </p:spPr>
        <p:txBody>
          <a:bodyPr/>
          <a:lstStyle/>
          <a:p>
            <a:pPr>
              <a:spcAft>
                <a:spcPts val="1800"/>
              </a:spcAft>
            </a:pPr>
            <a:r>
              <a:rPr lang="es-ES" altLang="en-US" dirty="0">
                <a:latin typeface="Times New Roman" panose="02020603050405020304" pitchFamily="18" charset="0"/>
                <a:cs typeface="Times New Roman" panose="02020603050405020304" pitchFamily="18" charset="0"/>
              </a:rPr>
              <a:t>Si su hijo ya tiene servicios ESY en su IEP. </a:t>
            </a:r>
          </a:p>
          <a:p>
            <a:pPr lvl="1">
              <a:spcAft>
                <a:spcPts val="1800"/>
              </a:spcAft>
            </a:pPr>
            <a:r>
              <a:rPr lang="es-ES" altLang="en-US" dirty="0">
                <a:latin typeface="Times New Roman" panose="02020603050405020304" pitchFamily="18" charset="0"/>
                <a:cs typeface="Times New Roman" panose="02020603050405020304" pitchFamily="18" charset="0"/>
              </a:rPr>
              <a:t>Pida una reunión del equipo del IEP para analizar cómo se entregarán esos servicios, </a:t>
            </a:r>
          </a:p>
          <a:p>
            <a:pPr lvl="1">
              <a:spcAft>
                <a:spcPts val="1800"/>
              </a:spcAft>
            </a:pPr>
            <a:r>
              <a:rPr lang="es-ES" altLang="en-US" dirty="0">
                <a:latin typeface="Times New Roman" panose="02020603050405020304" pitchFamily="18" charset="0"/>
                <a:cs typeface="Times New Roman" panose="02020603050405020304" pitchFamily="18" charset="0"/>
              </a:rPr>
              <a:t>si cree que su hijo necesita servicios ESY. Solicite una reunión del equipo del IEP para discutir los servicios de ESY. </a:t>
            </a:r>
          </a:p>
          <a:p>
            <a:pPr lvl="1">
              <a:spcAft>
                <a:spcPts val="1800"/>
              </a:spcAft>
            </a:pPr>
            <a:r>
              <a:rPr lang="es-ES" altLang="en-US" dirty="0">
                <a:latin typeface="Times New Roman" panose="02020603050405020304" pitchFamily="18" charset="0"/>
                <a:cs typeface="Times New Roman" panose="02020603050405020304" pitchFamily="18" charset="0"/>
              </a:rPr>
              <a:t>Los servicios ESY no son lo mismo que la educación compensatoria.</a:t>
            </a:r>
            <a:endParaRPr lang="en-US" altLang="en-US" dirty="0">
              <a:latin typeface="Times New Roman" panose="02020603050405020304" pitchFamily="18" charset="0"/>
              <a:cs typeface="Times New Roman" panose="02020603050405020304" pitchFamily="18" charset="0"/>
            </a:endParaRPr>
          </a:p>
          <a:p>
            <a:pPr>
              <a:spcAft>
                <a:spcPts val="1800"/>
              </a:spcAft>
            </a:pPr>
            <a:endParaRPr lang="en-US" altLang="en-US"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BA17C27F-94F7-4E28-AE7B-02F5E245FEEA}"/>
              </a:ext>
            </a:extLst>
          </p:cNvPr>
          <p:cNvSpPr>
            <a:spLocks noGrp="1"/>
          </p:cNvSpPr>
          <p:nvPr>
            <p:ph type="sldNum" sz="quarter" idx="12"/>
          </p:nvPr>
        </p:nvSpPr>
        <p:spPr/>
        <p:txBody>
          <a:bodyPr/>
          <a:lstStyle/>
          <a:p>
            <a:pPr>
              <a:defRPr/>
            </a:pPr>
            <a:fld id="{242D44A2-5362-4FC8-92AC-944648A94514}" type="slidenum">
              <a:rPr lang="en-US" altLang="en-US" smtClean="0"/>
              <a:pPr>
                <a:defRPr/>
              </a:pPr>
              <a:t>21</a:t>
            </a:fld>
            <a:endParaRPr lang="en-US" altLang="en-US"/>
          </a:p>
        </p:txBody>
      </p:sp>
    </p:spTree>
    <p:extLst>
      <p:ext uri="{BB962C8B-B14F-4D97-AF65-F5344CB8AC3E}">
        <p14:creationId xmlns:p14="http://schemas.microsoft.com/office/powerpoint/2010/main" val="2833785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a:extLst>
              <a:ext uri="{FF2B5EF4-FFF2-40B4-BE49-F238E27FC236}">
                <a16:creationId xmlns:a16="http://schemas.microsoft.com/office/drawing/2014/main" id="{A3736ECA-2A7A-44E4-88C9-03A73DEA8478}"/>
              </a:ext>
            </a:extLst>
          </p:cNvPr>
          <p:cNvSpPr>
            <a:spLocks noGrp="1" noChangeArrowheads="1"/>
          </p:cNvSpPr>
          <p:nvPr>
            <p:ph type="title"/>
          </p:nvPr>
        </p:nvSpPr>
        <p:spPr/>
        <p:txBody>
          <a:bodyPr/>
          <a:lstStyle/>
          <a:p>
            <a:r>
              <a:rPr lang="en-US" altLang="en-US" sz="4000" dirty="0">
                <a:solidFill>
                  <a:srgbClr val="0000CC"/>
                </a:solidFill>
              </a:rPr>
              <a:t>Como </a:t>
            </a:r>
            <a:r>
              <a:rPr lang="en-US" altLang="en-US" sz="4000" dirty="0" err="1">
                <a:solidFill>
                  <a:srgbClr val="0000CC"/>
                </a:solidFill>
              </a:rPr>
              <a:t>aprendisaje</a:t>
            </a:r>
            <a:r>
              <a:rPr lang="en-US" altLang="en-US" sz="4000" dirty="0">
                <a:solidFill>
                  <a:srgbClr val="0000CC"/>
                </a:solidFill>
              </a:rPr>
              <a:t> a </a:t>
            </a:r>
            <a:r>
              <a:rPr lang="en-US" altLang="en-US" sz="4000" dirty="0" err="1">
                <a:solidFill>
                  <a:srgbClr val="0000CC"/>
                </a:solidFill>
              </a:rPr>
              <a:t>Distancia</a:t>
            </a:r>
            <a:r>
              <a:rPr lang="en-US" altLang="en-US" sz="4000" dirty="0">
                <a:solidFill>
                  <a:srgbClr val="0000CC"/>
                </a:solidFill>
              </a:rPr>
              <a:t> </a:t>
            </a:r>
            <a:r>
              <a:rPr lang="en-US" altLang="en-US" sz="4000" dirty="0" err="1">
                <a:solidFill>
                  <a:srgbClr val="0000CC"/>
                </a:solidFill>
              </a:rPr>
              <a:t>impacta</a:t>
            </a:r>
            <a:r>
              <a:rPr lang="en-US" altLang="en-US" sz="4000" dirty="0">
                <a:solidFill>
                  <a:srgbClr val="0000CC"/>
                </a:solidFill>
              </a:rPr>
              <a:t> el </a:t>
            </a:r>
            <a:r>
              <a:rPr lang="en-US" altLang="en-US" sz="4000" dirty="0" err="1">
                <a:solidFill>
                  <a:srgbClr val="FFC000"/>
                </a:solidFill>
              </a:rPr>
              <a:t>linea</a:t>
            </a:r>
            <a:r>
              <a:rPr lang="en-US" altLang="en-US" sz="4000" dirty="0">
                <a:solidFill>
                  <a:srgbClr val="FFC000"/>
                </a:solidFill>
              </a:rPr>
              <a:t> de </a:t>
            </a:r>
            <a:r>
              <a:rPr lang="en-US" altLang="en-US" sz="4000" dirty="0" err="1">
                <a:solidFill>
                  <a:srgbClr val="FFC000"/>
                </a:solidFill>
              </a:rPr>
              <a:t>tiempo</a:t>
            </a:r>
            <a:r>
              <a:rPr lang="en-US" altLang="en-US" sz="4000" dirty="0">
                <a:solidFill>
                  <a:srgbClr val="0000CC"/>
                </a:solidFill>
              </a:rPr>
              <a:t>?</a:t>
            </a:r>
          </a:p>
        </p:txBody>
      </p:sp>
      <p:sp>
        <p:nvSpPr>
          <p:cNvPr id="36867" name="Content Placeholder 4">
            <a:extLst>
              <a:ext uri="{FF2B5EF4-FFF2-40B4-BE49-F238E27FC236}">
                <a16:creationId xmlns:a16="http://schemas.microsoft.com/office/drawing/2014/main" id="{90AD0BB2-EC62-4572-9262-6380F7C1505D}"/>
              </a:ext>
            </a:extLst>
          </p:cNvPr>
          <p:cNvSpPr>
            <a:spLocks noGrp="1" noChangeArrowheads="1"/>
          </p:cNvSpPr>
          <p:nvPr>
            <p:ph idx="1"/>
          </p:nvPr>
        </p:nvSpPr>
        <p:spPr>
          <a:xfrm>
            <a:off x="457200" y="1676400"/>
            <a:ext cx="8229600" cy="4530725"/>
          </a:xfrm>
        </p:spPr>
        <p:txBody>
          <a:bodyPr/>
          <a:lstStyle/>
          <a:p>
            <a:pPr>
              <a:spcAft>
                <a:spcPts val="1800"/>
              </a:spcAft>
            </a:pPr>
            <a:r>
              <a:rPr lang="es-ES" altLang="en-US" dirty="0">
                <a:latin typeface="Times New Roman" panose="02020603050405020304" pitchFamily="18" charset="0"/>
                <a:cs typeface="Times New Roman" panose="02020603050405020304" pitchFamily="18" charset="0"/>
              </a:rPr>
              <a:t>Por ahora, los plazos siguen siendo los mismos: </a:t>
            </a:r>
          </a:p>
          <a:p>
            <a:pPr lvl="1">
              <a:spcAft>
                <a:spcPts val="1800"/>
              </a:spcAft>
            </a:pPr>
            <a:r>
              <a:rPr lang="es-ES" altLang="en-US" dirty="0">
                <a:latin typeface="Times New Roman" panose="02020603050405020304" pitchFamily="18" charset="0"/>
                <a:cs typeface="Times New Roman" panose="02020603050405020304" pitchFamily="18" charset="0"/>
              </a:rPr>
              <a:t>Evaluaciones, </a:t>
            </a:r>
          </a:p>
          <a:p>
            <a:pPr lvl="1">
              <a:spcAft>
                <a:spcPts val="1800"/>
              </a:spcAft>
            </a:pPr>
            <a:r>
              <a:rPr lang="es-ES" altLang="en-US" dirty="0">
                <a:latin typeface="Times New Roman" panose="02020603050405020304" pitchFamily="18" charset="0"/>
                <a:cs typeface="Times New Roman" panose="02020603050405020304" pitchFamily="18" charset="0"/>
              </a:rPr>
              <a:t>Solicitudes de programar reuniones, </a:t>
            </a:r>
          </a:p>
          <a:p>
            <a:pPr lvl="1">
              <a:spcAft>
                <a:spcPts val="1800"/>
              </a:spcAft>
            </a:pPr>
            <a:r>
              <a:rPr lang="es-ES" altLang="en-US" dirty="0">
                <a:latin typeface="Times New Roman" panose="02020603050405020304" pitchFamily="18" charset="0"/>
                <a:cs typeface="Times New Roman" panose="02020603050405020304" pitchFamily="18" charset="0"/>
              </a:rPr>
              <a:t>Plazos para responder, </a:t>
            </a:r>
          </a:p>
          <a:p>
            <a:pPr lvl="1">
              <a:spcAft>
                <a:spcPts val="1800"/>
              </a:spcAft>
            </a:pPr>
            <a:r>
              <a:rPr lang="es-ES" altLang="en-US" dirty="0">
                <a:latin typeface="Times New Roman" panose="02020603050405020304" pitchFamily="18" charset="0"/>
                <a:cs typeface="Times New Roman" panose="02020603050405020304" pitchFamily="18" charset="0"/>
              </a:rPr>
              <a:t>Otros,</a:t>
            </a:r>
            <a:endParaRPr lang="en-US" altLang="en-US" dirty="0">
              <a:latin typeface="Times New Roman" panose="02020603050405020304" pitchFamily="18" charset="0"/>
              <a:cs typeface="Times New Roman" panose="02020603050405020304" pitchFamily="18" charset="0"/>
            </a:endParaRPr>
          </a:p>
          <a:p>
            <a:pPr>
              <a:spcAft>
                <a:spcPts val="1800"/>
              </a:spcAft>
            </a:pPr>
            <a:endParaRPr lang="en-US" altLang="en-US" dirty="0">
              <a:latin typeface="Times New Roman" panose="02020603050405020304" pitchFamily="18" charset="0"/>
              <a:cs typeface="Times New Roman" panose="02020603050405020304" pitchFamily="18" charset="0"/>
            </a:endParaRPr>
          </a:p>
        </p:txBody>
      </p:sp>
      <p:pic>
        <p:nvPicPr>
          <p:cNvPr id="5" name="Picture 4" descr="A close up of text on a white background&#10;&#10;Description automatically generated">
            <a:extLst>
              <a:ext uri="{FF2B5EF4-FFF2-40B4-BE49-F238E27FC236}">
                <a16:creationId xmlns:a16="http://schemas.microsoft.com/office/drawing/2014/main" id="{E6E8DEA1-B3F8-45AA-B69F-31EEFB4AD1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652680">
            <a:off x="5762738" y="2349286"/>
            <a:ext cx="2618185" cy="349091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Slide Number Placeholder 1">
            <a:extLst>
              <a:ext uri="{FF2B5EF4-FFF2-40B4-BE49-F238E27FC236}">
                <a16:creationId xmlns:a16="http://schemas.microsoft.com/office/drawing/2014/main" id="{A3F1E12C-AE5C-4F0D-8627-52B8E7771027}"/>
              </a:ext>
            </a:extLst>
          </p:cNvPr>
          <p:cNvSpPr>
            <a:spLocks noGrp="1"/>
          </p:cNvSpPr>
          <p:nvPr>
            <p:ph type="sldNum" sz="quarter" idx="12"/>
          </p:nvPr>
        </p:nvSpPr>
        <p:spPr/>
        <p:txBody>
          <a:bodyPr/>
          <a:lstStyle/>
          <a:p>
            <a:pPr>
              <a:defRPr/>
            </a:pPr>
            <a:fld id="{242D44A2-5362-4FC8-92AC-944648A94514}" type="slidenum">
              <a:rPr lang="en-US" altLang="en-US" smtClean="0"/>
              <a:pPr>
                <a:defRPr/>
              </a:pPr>
              <a:t>22</a:t>
            </a:fld>
            <a:endParaRPr lang="en-US" altLang="en-US"/>
          </a:p>
        </p:txBody>
      </p:sp>
    </p:spTree>
    <p:extLst>
      <p:ext uri="{BB962C8B-B14F-4D97-AF65-F5344CB8AC3E}">
        <p14:creationId xmlns:p14="http://schemas.microsoft.com/office/powerpoint/2010/main" val="4061077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CEFFDB8-83BB-4703-BA29-BC59C4A3D763}"/>
              </a:ext>
            </a:extLst>
          </p:cNvPr>
          <p:cNvSpPr>
            <a:spLocks noGrp="1"/>
          </p:cNvSpPr>
          <p:nvPr>
            <p:ph type="sldNum" sz="quarter" idx="12"/>
          </p:nvPr>
        </p:nvSpPr>
        <p:spPr/>
        <p:txBody>
          <a:bodyPr/>
          <a:lstStyle/>
          <a:p>
            <a:pPr>
              <a:defRPr/>
            </a:pPr>
            <a:fld id="{242D44A2-5362-4FC8-92AC-944648A94514}" type="slidenum">
              <a:rPr lang="en-US" altLang="en-US" smtClean="0"/>
              <a:pPr>
                <a:defRPr/>
              </a:pPr>
              <a:t>23</a:t>
            </a:fld>
            <a:endParaRPr lang="en-US" altLang="en-US"/>
          </a:p>
        </p:txBody>
      </p:sp>
      <p:sp>
        <p:nvSpPr>
          <p:cNvPr id="2" name="Title 1">
            <a:extLst>
              <a:ext uri="{FF2B5EF4-FFF2-40B4-BE49-F238E27FC236}">
                <a16:creationId xmlns:a16="http://schemas.microsoft.com/office/drawing/2014/main" id="{DA0CE42E-A783-44FD-950D-DBE32FC16050}"/>
              </a:ext>
            </a:extLst>
          </p:cNvPr>
          <p:cNvSpPr>
            <a:spLocks noGrp="1"/>
          </p:cNvSpPr>
          <p:nvPr>
            <p:ph type="title" idx="4294967295"/>
          </p:nvPr>
        </p:nvSpPr>
        <p:spPr>
          <a:xfrm>
            <a:off x="2247900" y="3581400"/>
            <a:ext cx="4648200" cy="566738"/>
          </a:xfrm>
        </p:spPr>
        <p:txBody>
          <a:bodyPr/>
          <a:lstStyle/>
          <a:p>
            <a:r>
              <a:rPr lang="en-US" sz="8000" dirty="0" err="1"/>
              <a:t>Preguntas</a:t>
            </a:r>
            <a:r>
              <a:rPr lang="en-US" sz="8000" dirty="0"/>
              <a:t>? </a:t>
            </a:r>
          </a:p>
        </p:txBody>
      </p:sp>
    </p:spTree>
    <p:extLst>
      <p:ext uri="{BB962C8B-B14F-4D97-AF65-F5344CB8AC3E}">
        <p14:creationId xmlns:p14="http://schemas.microsoft.com/office/powerpoint/2010/main" val="309755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a:extLst>
              <a:ext uri="{FF2B5EF4-FFF2-40B4-BE49-F238E27FC236}">
                <a16:creationId xmlns:a16="http://schemas.microsoft.com/office/drawing/2014/main" id="{A3736ECA-2A7A-44E4-88C9-03A73DEA8478}"/>
              </a:ext>
            </a:extLst>
          </p:cNvPr>
          <p:cNvSpPr>
            <a:spLocks noGrp="1" noChangeArrowheads="1"/>
          </p:cNvSpPr>
          <p:nvPr>
            <p:ph type="title"/>
          </p:nvPr>
        </p:nvSpPr>
        <p:spPr/>
        <p:txBody>
          <a:bodyPr/>
          <a:lstStyle/>
          <a:p>
            <a:r>
              <a:rPr lang="en-US" altLang="en-US" dirty="0">
                <a:solidFill>
                  <a:srgbClr val="0000CC"/>
                </a:solidFill>
              </a:rPr>
              <a:t>A </a:t>
            </a:r>
            <a:r>
              <a:rPr lang="en-US" altLang="en-US" dirty="0" err="1">
                <a:solidFill>
                  <a:srgbClr val="0000CC"/>
                </a:solidFill>
              </a:rPr>
              <a:t>Quien</a:t>
            </a:r>
            <a:r>
              <a:rPr lang="en-US" altLang="en-US" dirty="0">
                <a:solidFill>
                  <a:srgbClr val="0000CC"/>
                </a:solidFill>
              </a:rPr>
              <a:t> </a:t>
            </a:r>
            <a:r>
              <a:rPr lang="en-US" altLang="en-US" dirty="0" err="1">
                <a:solidFill>
                  <a:srgbClr val="0000CC"/>
                </a:solidFill>
              </a:rPr>
              <a:t>debo</a:t>
            </a:r>
            <a:r>
              <a:rPr lang="en-US" altLang="en-US" dirty="0">
                <a:solidFill>
                  <a:srgbClr val="0000CC"/>
                </a:solidFill>
              </a:rPr>
              <a:t> </a:t>
            </a:r>
            <a:r>
              <a:rPr lang="en-US" altLang="en-US" dirty="0" err="1">
                <a:solidFill>
                  <a:srgbClr val="0000CC"/>
                </a:solidFill>
              </a:rPr>
              <a:t>contactar</a:t>
            </a:r>
            <a:r>
              <a:rPr lang="en-US" altLang="en-US" dirty="0">
                <a:solidFill>
                  <a:srgbClr val="0000CC"/>
                </a:solidFill>
              </a:rPr>
              <a:t> </a:t>
            </a:r>
            <a:r>
              <a:rPr lang="en-US" altLang="en-US" dirty="0" err="1">
                <a:solidFill>
                  <a:srgbClr val="0000CC"/>
                </a:solidFill>
              </a:rPr>
              <a:t>si</a:t>
            </a:r>
            <a:r>
              <a:rPr lang="en-US" altLang="en-US" dirty="0">
                <a:solidFill>
                  <a:srgbClr val="0000CC"/>
                </a:solidFill>
              </a:rPr>
              <a:t> </a:t>
            </a:r>
            <a:r>
              <a:rPr lang="en-US" altLang="en-US" dirty="0" err="1">
                <a:solidFill>
                  <a:srgbClr val="0000CC"/>
                </a:solidFill>
              </a:rPr>
              <a:t>tengo</a:t>
            </a:r>
            <a:r>
              <a:rPr lang="en-US" altLang="en-US" dirty="0">
                <a:solidFill>
                  <a:srgbClr val="0000CC"/>
                </a:solidFill>
              </a:rPr>
              <a:t> mas  </a:t>
            </a:r>
            <a:r>
              <a:rPr lang="en-US" altLang="en-US" dirty="0" err="1">
                <a:solidFill>
                  <a:srgbClr val="0000CC"/>
                </a:solidFill>
              </a:rPr>
              <a:t>pregunta</a:t>
            </a:r>
            <a:r>
              <a:rPr lang="en-US" altLang="en-US" dirty="0">
                <a:solidFill>
                  <a:srgbClr val="0000CC"/>
                </a:solidFill>
              </a:rPr>
              <a:t>?</a:t>
            </a:r>
          </a:p>
        </p:txBody>
      </p:sp>
      <p:sp>
        <p:nvSpPr>
          <p:cNvPr id="36867" name="Content Placeholder 4">
            <a:extLst>
              <a:ext uri="{FF2B5EF4-FFF2-40B4-BE49-F238E27FC236}">
                <a16:creationId xmlns:a16="http://schemas.microsoft.com/office/drawing/2014/main" id="{90AD0BB2-EC62-4572-9262-6380F7C1505D}"/>
              </a:ext>
            </a:extLst>
          </p:cNvPr>
          <p:cNvSpPr>
            <a:spLocks noGrp="1" noChangeArrowheads="1"/>
          </p:cNvSpPr>
          <p:nvPr>
            <p:ph idx="1"/>
          </p:nvPr>
        </p:nvSpPr>
        <p:spPr>
          <a:xfrm>
            <a:off x="457200" y="1676400"/>
            <a:ext cx="8229600" cy="4530725"/>
          </a:xfrm>
          <a:solidFill>
            <a:schemeClr val="bg1"/>
          </a:solidFill>
        </p:spPr>
        <p:txBody>
          <a:bodyPr/>
          <a:lstStyle/>
          <a:p>
            <a:pPr>
              <a:spcAft>
                <a:spcPts val="1800"/>
              </a:spcAft>
            </a:pPr>
            <a:r>
              <a:rPr lang="en-US" altLang="en-US" dirty="0">
                <a:latin typeface="Times New Roman" panose="02020603050405020304" pitchFamily="18" charset="0"/>
                <a:cs typeface="Times New Roman" panose="02020603050405020304" pitchFamily="18" charset="0"/>
              </a:rPr>
              <a:t>Legal: </a:t>
            </a:r>
          </a:p>
          <a:p>
            <a:pPr lvl="1">
              <a:spcAft>
                <a:spcPts val="1800"/>
              </a:spcAft>
            </a:pPr>
            <a:r>
              <a:rPr lang="en-US" altLang="en-US" dirty="0">
                <a:latin typeface="Times New Roman" panose="02020603050405020304" pitchFamily="18" charset="0"/>
                <a:cs typeface="Times New Roman" panose="02020603050405020304" pitchFamily="18" charset="0"/>
              </a:rPr>
              <a:t>DRC-NH: </a:t>
            </a:r>
            <a:r>
              <a:rPr lang="en-US" altLang="en-US" dirty="0">
                <a:latin typeface="Times New Roman" panose="02020603050405020304" pitchFamily="18" charset="0"/>
                <a:cs typeface="Times New Roman" panose="02020603050405020304" pitchFamily="18" charset="0"/>
                <a:hlinkClick r:id="rId3"/>
              </a:rPr>
              <a:t>mail@drcnh.org</a:t>
            </a:r>
            <a:r>
              <a:rPr lang="en-US" altLang="en-US" dirty="0">
                <a:latin typeface="Times New Roman" panose="02020603050405020304" pitchFamily="18" charset="0"/>
                <a:cs typeface="Times New Roman" panose="02020603050405020304" pitchFamily="18" charset="0"/>
              </a:rPr>
              <a:t>, (603) 228-0432</a:t>
            </a:r>
          </a:p>
          <a:p>
            <a:pPr>
              <a:spcAft>
                <a:spcPts val="1800"/>
              </a:spcAft>
            </a:pPr>
            <a:r>
              <a:rPr lang="en-US" altLang="en-US" dirty="0">
                <a:latin typeface="Times New Roman" panose="02020603050405020304" pitchFamily="18" charset="0"/>
                <a:cs typeface="Times New Roman" panose="02020603050405020304" pitchFamily="18" charset="0"/>
              </a:rPr>
              <a:t>General: </a:t>
            </a:r>
          </a:p>
          <a:p>
            <a:pPr lvl="1">
              <a:spcAft>
                <a:spcPts val="1800"/>
              </a:spcAft>
            </a:pPr>
            <a:r>
              <a:rPr lang="en-US" altLang="en-US" dirty="0">
                <a:latin typeface="Times New Roman" panose="02020603050405020304" pitchFamily="18" charset="0"/>
                <a:cs typeface="Times New Roman" panose="02020603050405020304" pitchFamily="18" charset="0"/>
              </a:rPr>
              <a:t>PIC: </a:t>
            </a:r>
            <a:r>
              <a:rPr lang="en-US" altLang="en-US" dirty="0">
                <a:latin typeface="Times New Roman" panose="02020603050405020304" pitchFamily="18" charset="0"/>
                <a:cs typeface="Times New Roman" panose="02020603050405020304" pitchFamily="18" charset="0"/>
                <a:hlinkClick r:id="rId3"/>
              </a:rPr>
              <a:t>info@picnh.org</a:t>
            </a:r>
            <a:r>
              <a:rPr lang="en-US" altLang="en-US" dirty="0">
                <a:latin typeface="Times New Roman" panose="02020603050405020304" pitchFamily="18" charset="0"/>
                <a:cs typeface="Times New Roman" panose="02020603050405020304" pitchFamily="18" charset="0"/>
              </a:rPr>
              <a:t> (603) 224-7005</a:t>
            </a:r>
          </a:p>
          <a:p>
            <a:pPr lvl="1">
              <a:spcAft>
                <a:spcPts val="1800"/>
              </a:spcAft>
            </a:pPr>
            <a:r>
              <a:rPr lang="en-US" altLang="en-US" dirty="0">
                <a:latin typeface="Times New Roman" panose="02020603050405020304" pitchFamily="18" charset="0"/>
                <a:cs typeface="Times New Roman" panose="02020603050405020304" pitchFamily="18" charset="0"/>
              </a:rPr>
              <a:t>ABLE: </a:t>
            </a:r>
            <a:r>
              <a:rPr lang="en-US" altLang="en-US" dirty="0">
                <a:latin typeface="Times New Roman" panose="02020603050405020304" pitchFamily="18" charset="0"/>
                <a:cs typeface="Times New Roman" panose="02020603050405020304" pitchFamily="18" charset="0"/>
                <a:hlinkClick r:id="rId3"/>
              </a:rPr>
              <a:t>info@ablenh.org</a:t>
            </a:r>
            <a:r>
              <a:rPr lang="en-US" altLang="en-US" dirty="0">
                <a:latin typeface="Times New Roman" panose="02020603050405020304" pitchFamily="18" charset="0"/>
                <a:cs typeface="Times New Roman" panose="02020603050405020304" pitchFamily="18" charset="0"/>
              </a:rPr>
              <a:t> (603) 878-0459</a:t>
            </a:r>
          </a:p>
          <a:p>
            <a:pPr marL="0" indent="0">
              <a:spcAft>
                <a:spcPts val="1800"/>
              </a:spcAft>
              <a:buNone/>
            </a:pPr>
            <a:endParaRPr lang="en-US" altLang="en-US" dirty="0">
              <a:latin typeface="Times New Roman" panose="02020603050405020304" pitchFamily="18" charset="0"/>
              <a:cs typeface="Times New Roman" panose="02020603050405020304" pitchFamily="18" charset="0"/>
            </a:endParaRPr>
          </a:p>
          <a:p>
            <a:pPr>
              <a:spcAft>
                <a:spcPts val="1800"/>
              </a:spcAft>
            </a:pPr>
            <a:endParaRPr lang="en-US" altLang="en-US" dirty="0">
              <a:latin typeface="Times New Roman" panose="02020603050405020304" pitchFamily="18" charset="0"/>
              <a:cs typeface="Times New Roman" panose="02020603050405020304" pitchFamily="18" charset="0"/>
            </a:endParaRPr>
          </a:p>
          <a:p>
            <a:pPr>
              <a:spcAft>
                <a:spcPts val="1800"/>
              </a:spcAft>
            </a:pPr>
            <a:endParaRPr lang="en-US" altLang="en-US" dirty="0">
              <a:latin typeface="Times New Roman" panose="02020603050405020304" pitchFamily="18" charset="0"/>
              <a:cs typeface="Times New Roman" panose="02020603050405020304" pitchFamily="18" charset="0"/>
            </a:endParaRPr>
          </a:p>
          <a:p>
            <a:pPr>
              <a:spcAft>
                <a:spcPts val="1800"/>
              </a:spcAft>
            </a:pPr>
            <a:endParaRPr lang="en-US" altLang="en-US"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8C97922F-36EC-403F-B0C4-341CD2E8E5F8}"/>
              </a:ext>
            </a:extLst>
          </p:cNvPr>
          <p:cNvSpPr>
            <a:spLocks noGrp="1"/>
          </p:cNvSpPr>
          <p:nvPr>
            <p:ph type="sldNum" sz="quarter" idx="12"/>
          </p:nvPr>
        </p:nvSpPr>
        <p:spPr/>
        <p:txBody>
          <a:bodyPr/>
          <a:lstStyle/>
          <a:p>
            <a:pPr>
              <a:defRPr/>
            </a:pPr>
            <a:fld id="{242D44A2-5362-4FC8-92AC-944648A94514}" type="slidenum">
              <a:rPr lang="en-US" altLang="en-US" smtClean="0"/>
              <a:pPr>
                <a:defRPr/>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a:extLst>
              <a:ext uri="{FF2B5EF4-FFF2-40B4-BE49-F238E27FC236}">
                <a16:creationId xmlns:a16="http://schemas.microsoft.com/office/drawing/2014/main" id="{A3736ECA-2A7A-44E4-88C9-03A73DEA8478}"/>
              </a:ext>
            </a:extLst>
          </p:cNvPr>
          <p:cNvSpPr>
            <a:spLocks noGrp="1" noChangeArrowheads="1"/>
          </p:cNvSpPr>
          <p:nvPr>
            <p:ph type="title"/>
          </p:nvPr>
        </p:nvSpPr>
        <p:spPr/>
        <p:txBody>
          <a:bodyPr/>
          <a:lstStyle/>
          <a:p>
            <a:r>
              <a:rPr lang="en-US" altLang="en-US" dirty="0">
                <a:solidFill>
                  <a:srgbClr val="0000CC"/>
                </a:solidFill>
              </a:rPr>
              <a:t>A </a:t>
            </a:r>
            <a:r>
              <a:rPr lang="en-US" altLang="en-US" dirty="0" err="1">
                <a:solidFill>
                  <a:srgbClr val="0000CC"/>
                </a:solidFill>
              </a:rPr>
              <a:t>Quien</a:t>
            </a:r>
            <a:r>
              <a:rPr lang="en-US" altLang="en-US" dirty="0">
                <a:solidFill>
                  <a:srgbClr val="0000CC"/>
                </a:solidFill>
              </a:rPr>
              <a:t> </a:t>
            </a:r>
            <a:r>
              <a:rPr lang="en-US" altLang="en-US" dirty="0" err="1">
                <a:solidFill>
                  <a:srgbClr val="0000CC"/>
                </a:solidFill>
              </a:rPr>
              <a:t>debo</a:t>
            </a:r>
            <a:r>
              <a:rPr lang="en-US" altLang="en-US" dirty="0">
                <a:solidFill>
                  <a:srgbClr val="0000CC"/>
                </a:solidFill>
              </a:rPr>
              <a:t> </a:t>
            </a:r>
            <a:r>
              <a:rPr lang="en-US" altLang="en-US" dirty="0" err="1">
                <a:solidFill>
                  <a:srgbClr val="0000CC"/>
                </a:solidFill>
              </a:rPr>
              <a:t>contactar</a:t>
            </a:r>
            <a:r>
              <a:rPr lang="en-US" altLang="en-US" dirty="0">
                <a:solidFill>
                  <a:srgbClr val="0000CC"/>
                </a:solidFill>
              </a:rPr>
              <a:t> </a:t>
            </a:r>
            <a:r>
              <a:rPr lang="en-US" altLang="en-US" dirty="0" err="1">
                <a:solidFill>
                  <a:srgbClr val="0000CC"/>
                </a:solidFill>
              </a:rPr>
              <a:t>si</a:t>
            </a:r>
            <a:r>
              <a:rPr lang="en-US" altLang="en-US" dirty="0">
                <a:solidFill>
                  <a:srgbClr val="0000CC"/>
                </a:solidFill>
              </a:rPr>
              <a:t> </a:t>
            </a:r>
            <a:r>
              <a:rPr lang="en-US" altLang="en-US" dirty="0" err="1">
                <a:solidFill>
                  <a:srgbClr val="0000CC"/>
                </a:solidFill>
              </a:rPr>
              <a:t>tengo</a:t>
            </a:r>
            <a:r>
              <a:rPr lang="en-US" altLang="en-US" dirty="0">
                <a:solidFill>
                  <a:srgbClr val="0000CC"/>
                </a:solidFill>
              </a:rPr>
              <a:t> mas </a:t>
            </a:r>
            <a:r>
              <a:rPr lang="en-US" altLang="en-US" dirty="0" err="1">
                <a:solidFill>
                  <a:srgbClr val="0000CC"/>
                </a:solidFill>
              </a:rPr>
              <a:t>pregunta</a:t>
            </a:r>
            <a:r>
              <a:rPr lang="en-US" altLang="en-US" dirty="0">
                <a:solidFill>
                  <a:srgbClr val="0000CC"/>
                </a:solidFill>
              </a:rPr>
              <a:t>?</a:t>
            </a:r>
          </a:p>
        </p:txBody>
      </p:sp>
      <p:sp>
        <p:nvSpPr>
          <p:cNvPr id="36867" name="Content Placeholder 4">
            <a:extLst>
              <a:ext uri="{FF2B5EF4-FFF2-40B4-BE49-F238E27FC236}">
                <a16:creationId xmlns:a16="http://schemas.microsoft.com/office/drawing/2014/main" id="{90AD0BB2-EC62-4572-9262-6380F7C1505D}"/>
              </a:ext>
            </a:extLst>
          </p:cNvPr>
          <p:cNvSpPr>
            <a:spLocks noGrp="1" noChangeArrowheads="1"/>
          </p:cNvSpPr>
          <p:nvPr>
            <p:ph idx="1"/>
          </p:nvPr>
        </p:nvSpPr>
        <p:spPr>
          <a:xfrm>
            <a:off x="457200" y="1676400"/>
            <a:ext cx="8229600" cy="4530725"/>
          </a:xfrm>
          <a:solidFill>
            <a:schemeClr val="bg1"/>
          </a:solidFill>
        </p:spPr>
        <p:txBody>
          <a:bodyPr/>
          <a:lstStyle/>
          <a:p>
            <a:pPr lvl="0"/>
            <a:r>
              <a:rPr lang="it-IT" dirty="0">
                <a:latin typeface="Times New Roman" panose="02020603050405020304" pitchFamily="18" charset="0"/>
                <a:cs typeface="Times New Roman" panose="02020603050405020304" pitchFamily="18" charset="0"/>
              </a:rPr>
              <a:t>Bridget Pare, </a:t>
            </a:r>
            <a:r>
              <a:rPr lang="it-IT" dirty="0" err="1">
                <a:latin typeface="Times New Roman" panose="02020603050405020304" pitchFamily="18" charset="0"/>
                <a:cs typeface="Times New Roman" panose="02020603050405020304" pitchFamily="18" charset="0"/>
              </a:rPr>
              <a:t>Asesora</a:t>
            </a:r>
            <a:r>
              <a:rPr lang="it-IT" dirty="0">
                <a:latin typeface="Times New Roman" panose="02020603050405020304" pitchFamily="18" charset="0"/>
                <a:cs typeface="Times New Roman" panose="02020603050405020304" pitchFamily="18" charset="0"/>
              </a:rPr>
              <a:t> de </a:t>
            </a:r>
            <a:r>
              <a:rPr lang="it-IT" dirty="0" err="1">
                <a:latin typeface="Times New Roman" panose="02020603050405020304" pitchFamily="18" charset="0"/>
                <a:cs typeface="Times New Roman" panose="02020603050405020304" pitchFamily="18" charset="0"/>
              </a:rPr>
              <a:t>Educacion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Unidad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Gubernamental</a:t>
            </a:r>
            <a:r>
              <a:rPr lang="it-IT" dirty="0">
                <a:latin typeface="Times New Roman" panose="02020603050405020304" pitchFamily="18" charset="0"/>
                <a:cs typeface="Times New Roman" panose="02020603050405020304" pitchFamily="18" charset="0"/>
              </a:rPr>
              <a:t>,  </a:t>
            </a:r>
            <a:r>
              <a:rPr lang="it-IT" u="sng" dirty="0">
                <a:latin typeface="Times New Roman" panose="02020603050405020304" pitchFamily="18" charset="0"/>
                <a:cs typeface="Times New Roman" panose="02020603050405020304" pitchFamily="18" charset="0"/>
                <a:hlinkClick r:id="rId3"/>
              </a:rPr>
              <a:t>Bridget.Pare@doe.nh.gov</a:t>
            </a:r>
            <a:r>
              <a:rPr lang="it-IT" dirty="0">
                <a:latin typeface="Times New Roman" panose="02020603050405020304" pitchFamily="18" charset="0"/>
                <a:cs typeface="Times New Roman" panose="02020603050405020304" pitchFamily="18" charset="0"/>
              </a:rPr>
              <a:t>          (603) 271-3196</a:t>
            </a:r>
            <a:endParaRPr lang="en-US" dirty="0">
              <a:latin typeface="Times New Roman" panose="02020603050405020304" pitchFamily="18" charset="0"/>
              <a:cs typeface="Times New Roman" panose="02020603050405020304" pitchFamily="18" charset="0"/>
            </a:endParaRPr>
          </a:p>
          <a:p>
            <a:pPr lvl="0"/>
            <a:r>
              <a:rPr lang="it-IT" dirty="0">
                <a:latin typeface="Times New Roman" panose="02020603050405020304" pitchFamily="18" charset="0"/>
                <a:cs typeface="Times New Roman" panose="02020603050405020304" pitchFamily="18" charset="0"/>
              </a:rPr>
              <a:t>Rebecca Fredette, </a:t>
            </a:r>
            <a:r>
              <a:rPr lang="en-US" dirty="0" err="1">
                <a:latin typeface="Times New Roman" panose="02020603050405020304" pitchFamily="18" charset="0"/>
                <a:cs typeface="Times New Roman" panose="02020603050405020304" pitchFamily="18" charset="0"/>
              </a:rPr>
              <a:t>Directora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Estatal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Educacion</a:t>
            </a:r>
            <a:r>
              <a:rPr lang="en-US" dirty="0">
                <a:latin typeface="Times New Roman" panose="02020603050405020304" pitchFamily="18" charset="0"/>
                <a:cs typeface="Times New Roman" panose="02020603050405020304" pitchFamily="18" charset="0"/>
              </a:rPr>
              <a:t> Especial </a:t>
            </a:r>
            <a:r>
              <a:rPr lang="it-IT" u="sng" dirty="0">
                <a:latin typeface="Times New Roman" panose="02020603050405020304" pitchFamily="18" charset="0"/>
                <a:cs typeface="Times New Roman" panose="02020603050405020304" pitchFamily="18" charset="0"/>
                <a:hlinkClick r:id="rId3"/>
              </a:rPr>
              <a:t>Rebecca.Fredette@doe.nh.gov</a:t>
            </a:r>
            <a:r>
              <a:rPr lang="it-IT" dirty="0">
                <a:latin typeface="Times New Roman" panose="02020603050405020304" pitchFamily="18" charset="0"/>
                <a:cs typeface="Times New Roman" panose="02020603050405020304" pitchFamily="18" charset="0"/>
              </a:rPr>
              <a:t>                 </a:t>
            </a:r>
            <a:r>
              <a:rPr lang="it-IT" sz="2600" dirty="0">
                <a:latin typeface="Times New Roman" panose="02020603050405020304" pitchFamily="18" charset="0"/>
                <a:cs typeface="Times New Roman" panose="02020603050405020304" pitchFamily="18" charset="0"/>
              </a:rPr>
              <a:t>(603) 271-6693</a:t>
            </a:r>
            <a:endParaRPr lang="en-US" sz="2600" dirty="0">
              <a:latin typeface="Times New Roman" panose="02020603050405020304" pitchFamily="18" charset="0"/>
              <a:cs typeface="Times New Roman" panose="02020603050405020304" pitchFamily="18" charset="0"/>
            </a:endParaRPr>
          </a:p>
          <a:p>
            <a:pPr lvl="0"/>
            <a:r>
              <a:rPr lang="it-IT" dirty="0">
                <a:latin typeface="Times New Roman" panose="02020603050405020304" pitchFamily="18" charset="0"/>
                <a:cs typeface="Times New Roman" panose="02020603050405020304" pitchFamily="18" charset="0"/>
              </a:rPr>
              <a:t>Louis (Frank) Edelblut, </a:t>
            </a:r>
            <a:r>
              <a:rPr lang="en-US" dirty="0" err="1">
                <a:latin typeface="Times New Roman" panose="02020603050405020304" pitchFamily="18" charset="0"/>
                <a:cs typeface="Times New Roman" panose="02020603050405020304" pitchFamily="18" charset="0"/>
              </a:rPr>
              <a:t>Comisionado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Departmento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educacion</a:t>
            </a:r>
            <a:r>
              <a:rPr lang="en-US" dirty="0">
                <a:latin typeface="Times New Roman" panose="02020603050405020304" pitchFamily="18" charset="0"/>
                <a:cs typeface="Times New Roman" panose="02020603050405020304" pitchFamily="18" charset="0"/>
              </a:rPr>
              <a:t> NH </a:t>
            </a:r>
            <a:r>
              <a:rPr lang="it-IT" u="sng" dirty="0">
                <a:latin typeface="Times New Roman" panose="02020603050405020304" pitchFamily="18" charset="0"/>
                <a:cs typeface="Times New Roman" panose="02020603050405020304" pitchFamily="18" charset="0"/>
                <a:hlinkClick r:id="rId3"/>
              </a:rPr>
              <a:t>Frank.edelblut@doe.nh.us</a:t>
            </a:r>
            <a:r>
              <a:rPr lang="it-IT" dirty="0">
                <a:latin typeface="Times New Roman" panose="02020603050405020304" pitchFamily="18" charset="0"/>
                <a:cs typeface="Times New Roman" panose="02020603050405020304" pitchFamily="18" charset="0"/>
              </a:rPr>
              <a:t> </a:t>
            </a:r>
          </a:p>
          <a:p>
            <a:pPr marL="0" lvl="0" indent="0">
              <a:buNone/>
            </a:pPr>
            <a:r>
              <a:rPr lang="it-IT" dirty="0">
                <a:latin typeface="Times New Roman" panose="02020603050405020304" pitchFamily="18" charset="0"/>
                <a:cs typeface="Times New Roman" panose="02020603050405020304" pitchFamily="18" charset="0"/>
              </a:rPr>
              <a:t>   (603) 271-3144</a:t>
            </a:r>
            <a:endParaRPr lang="en-US" dirty="0">
              <a:latin typeface="Times New Roman" panose="02020603050405020304" pitchFamily="18" charset="0"/>
              <a:cs typeface="Times New Roman" panose="02020603050405020304" pitchFamily="18" charset="0"/>
            </a:endParaRPr>
          </a:p>
          <a:p>
            <a:pPr lvl="0"/>
            <a:r>
              <a:rPr lang="it-IT" dirty="0" err="1">
                <a:latin typeface="Times New Roman" panose="02020603050405020304" pitchFamily="18" charset="0"/>
                <a:cs typeface="Times New Roman" panose="02020603050405020304" pitchFamily="18" charset="0"/>
              </a:rPr>
              <a:t>Educacion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Especial</a:t>
            </a:r>
            <a:r>
              <a:rPr lang="it-IT" dirty="0">
                <a:latin typeface="Times New Roman" panose="02020603050405020304" pitchFamily="18" charset="0"/>
                <a:cs typeface="Times New Roman" panose="02020603050405020304" pitchFamily="18" charset="0"/>
              </a:rPr>
              <a:t>/ Bureau de </a:t>
            </a:r>
            <a:r>
              <a:rPr lang="it-IT" dirty="0" err="1">
                <a:latin typeface="Times New Roman" panose="02020603050405020304" pitchFamily="18" charset="0"/>
                <a:cs typeface="Times New Roman" panose="02020603050405020304" pitchFamily="18" charset="0"/>
              </a:rPr>
              <a:t>soporte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estudiantil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Main</a:t>
            </a:r>
            <a:r>
              <a:rPr lang="it-IT" dirty="0">
                <a:latin typeface="Times New Roman" panose="02020603050405020304" pitchFamily="18" charset="0"/>
                <a:cs typeface="Times New Roman" panose="02020603050405020304" pitchFamily="18" charset="0"/>
              </a:rPr>
              <a:t> #:  (603) 271-3741</a:t>
            </a:r>
            <a:endParaRPr lang="en-US" dirty="0">
              <a:latin typeface="Times New Roman" panose="02020603050405020304" pitchFamily="18" charset="0"/>
              <a:cs typeface="Times New Roman" panose="02020603050405020304" pitchFamily="18" charset="0"/>
            </a:endParaRPr>
          </a:p>
          <a:p>
            <a:pPr>
              <a:spcAft>
                <a:spcPts val="1800"/>
              </a:spcAft>
            </a:pPr>
            <a:endParaRPr lang="en-US" altLang="en-US" dirty="0">
              <a:latin typeface="Times New Roman" panose="02020603050405020304" pitchFamily="18" charset="0"/>
              <a:cs typeface="Times New Roman" panose="02020603050405020304" pitchFamily="18" charset="0"/>
            </a:endParaRPr>
          </a:p>
          <a:p>
            <a:pPr>
              <a:spcAft>
                <a:spcPts val="1800"/>
              </a:spcAft>
            </a:pPr>
            <a:endParaRPr lang="en-US" altLang="en-US" dirty="0">
              <a:latin typeface="Times New Roman" panose="02020603050405020304" pitchFamily="18" charset="0"/>
              <a:cs typeface="Times New Roman" panose="02020603050405020304" pitchFamily="18" charset="0"/>
            </a:endParaRPr>
          </a:p>
          <a:p>
            <a:pPr>
              <a:spcAft>
                <a:spcPts val="1800"/>
              </a:spcAft>
            </a:pPr>
            <a:endParaRPr lang="en-US" altLang="en-US" dirty="0">
              <a:latin typeface="Times New Roman" panose="02020603050405020304" pitchFamily="18" charset="0"/>
              <a:cs typeface="Times New Roman" panose="02020603050405020304" pitchFamily="18" charset="0"/>
            </a:endParaRPr>
          </a:p>
          <a:p>
            <a:pPr>
              <a:spcAft>
                <a:spcPts val="1800"/>
              </a:spcAft>
            </a:pPr>
            <a:endParaRPr lang="en-US" altLang="en-US"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4EAF0063-E7A5-4869-A1B5-6CB159A03D2C}"/>
              </a:ext>
            </a:extLst>
          </p:cNvPr>
          <p:cNvSpPr>
            <a:spLocks noGrp="1"/>
          </p:cNvSpPr>
          <p:nvPr>
            <p:ph type="sldNum" sz="quarter" idx="12"/>
          </p:nvPr>
        </p:nvSpPr>
        <p:spPr/>
        <p:txBody>
          <a:bodyPr/>
          <a:lstStyle/>
          <a:p>
            <a:pPr>
              <a:defRPr/>
            </a:pPr>
            <a:fld id="{242D44A2-5362-4FC8-92AC-944648A94514}" type="slidenum">
              <a:rPr lang="en-US" altLang="en-US" smtClean="0"/>
              <a:pPr>
                <a:defRPr/>
              </a:pPr>
              <a:t>25</a:t>
            </a:fld>
            <a:endParaRPr lang="en-US" altLang="en-US"/>
          </a:p>
        </p:txBody>
      </p:sp>
    </p:spTree>
    <p:extLst>
      <p:ext uri="{BB962C8B-B14F-4D97-AF65-F5344CB8AC3E}">
        <p14:creationId xmlns:p14="http://schemas.microsoft.com/office/powerpoint/2010/main" val="498007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3">
            <a:extLst>
              <a:ext uri="{FF2B5EF4-FFF2-40B4-BE49-F238E27FC236}">
                <a16:creationId xmlns:a16="http://schemas.microsoft.com/office/drawing/2014/main" id="{0B1D9FA5-AD17-4796-8CB0-1728A546C588}"/>
              </a:ext>
            </a:extLst>
          </p:cNvPr>
          <p:cNvSpPr>
            <a:spLocks noGrp="1" noChangeArrowheads="1"/>
          </p:cNvSpPr>
          <p:nvPr>
            <p:ph type="title"/>
          </p:nvPr>
        </p:nvSpPr>
        <p:spPr/>
        <p:txBody>
          <a:bodyPr/>
          <a:lstStyle/>
          <a:p>
            <a:r>
              <a:rPr lang="en-US" altLang="en-US" dirty="0">
                <a:solidFill>
                  <a:srgbClr val="0000CC"/>
                </a:solidFill>
              </a:rPr>
              <a:t>Additional Resources</a:t>
            </a:r>
          </a:p>
        </p:txBody>
      </p:sp>
      <p:sp>
        <p:nvSpPr>
          <p:cNvPr id="38915" name="Content Placeholder 4">
            <a:extLst>
              <a:ext uri="{FF2B5EF4-FFF2-40B4-BE49-F238E27FC236}">
                <a16:creationId xmlns:a16="http://schemas.microsoft.com/office/drawing/2014/main" id="{8B333E5A-C2F1-44E7-8A74-30786FA855B6}"/>
              </a:ext>
            </a:extLst>
          </p:cNvPr>
          <p:cNvSpPr>
            <a:spLocks noGrp="1" noChangeArrowheads="1"/>
          </p:cNvSpPr>
          <p:nvPr>
            <p:ph idx="1"/>
          </p:nvPr>
        </p:nvSpPr>
        <p:spPr>
          <a:xfrm>
            <a:off x="457200" y="1676400"/>
            <a:ext cx="8229600" cy="4530725"/>
          </a:xfrm>
        </p:spPr>
        <p:txBody>
          <a:bodyPr/>
          <a:lstStyle/>
          <a:p>
            <a:pPr>
              <a:spcAft>
                <a:spcPts val="1800"/>
              </a:spcAft>
              <a:defRPr/>
            </a:pPr>
            <a:r>
              <a:rPr lang="en-US" altLang="en-US" dirty="0">
                <a:latin typeface="Times New Roman" panose="02020603050405020304" pitchFamily="18" charset="0"/>
                <a:cs typeface="Times New Roman" panose="02020603050405020304" pitchFamily="18" charset="0"/>
              </a:rPr>
              <a:t>US DOE </a:t>
            </a:r>
            <a:r>
              <a:rPr lang="en-US" altLang="en-US" dirty="0">
                <a:latin typeface="Times New Roman" panose="02020603050405020304" pitchFamily="18" charset="0"/>
                <a:ea typeface="Calibri" panose="020F0502020204030204" pitchFamily="34" charset="0"/>
                <a:cs typeface="Times New Roman" panose="02020603050405020304" pitchFamily="18" charset="0"/>
              </a:rPr>
              <a:t>webpages on COVID-19 &amp; schools</a:t>
            </a:r>
          </a:p>
          <a:p>
            <a:pPr lvl="1">
              <a:spcAft>
                <a:spcPts val="1800"/>
              </a:spcAft>
              <a:defRPr/>
            </a:pPr>
            <a:r>
              <a:rPr lang="en-US" altLang="en-US"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rPr>
              <a:t>https://www.ed.gov/coronavirus</a:t>
            </a:r>
            <a:r>
              <a:rPr lang="en-US" altLang="en-US" dirty="0">
                <a:latin typeface="Times New Roman" panose="02020603050405020304" pitchFamily="18" charset="0"/>
                <a:ea typeface="Calibri" panose="020F0502020204030204" pitchFamily="34" charset="0"/>
                <a:cs typeface="Times New Roman" panose="02020603050405020304" pitchFamily="18" charset="0"/>
              </a:rPr>
              <a:t> </a:t>
            </a:r>
          </a:p>
          <a:p>
            <a:pPr lvl="1">
              <a:spcAft>
                <a:spcPts val="1800"/>
              </a:spcAft>
              <a:defRPr/>
            </a:pPr>
            <a:r>
              <a:rPr lang="en-US" altLang="en-US"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rPr>
              <a:t>https://www2.ed.gov/policy/speced/guid/idea/memosdcltrs/qa-covid-19-03-12-2020.pdf</a:t>
            </a:r>
            <a:r>
              <a:rPr lang="en-US" altLang="en-US" dirty="0">
                <a:solidFill>
                  <a:srgbClr val="0563C1"/>
                </a:solidFill>
                <a:latin typeface="Times New Roman" panose="02020603050405020304" pitchFamily="18" charset="0"/>
                <a:ea typeface="Calibri" panose="020F0502020204030204" pitchFamily="34" charset="0"/>
                <a:cs typeface="Times New Roman" panose="02020603050405020304" pitchFamily="18" charset="0"/>
              </a:rPr>
              <a:t>.</a:t>
            </a:r>
            <a:r>
              <a:rPr lang="en-US" alt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altLang="en-US" dirty="0">
              <a:latin typeface="Times New Roman" panose="02020603050405020304" pitchFamily="18" charset="0"/>
              <a:cs typeface="Times New Roman" panose="02020603050405020304" pitchFamily="18" charset="0"/>
            </a:endParaRPr>
          </a:p>
          <a:p>
            <a:pPr>
              <a:spcAft>
                <a:spcPts val="1800"/>
              </a:spcAft>
              <a:defRPr/>
            </a:pPr>
            <a:r>
              <a:rPr lang="en-US" altLang="en-US" dirty="0">
                <a:latin typeface="Times New Roman" panose="02020603050405020304" pitchFamily="18" charset="0"/>
                <a:ea typeface="Calibri" panose="020F0502020204030204" pitchFamily="34" charset="0"/>
                <a:cs typeface="Times New Roman" panose="02020603050405020304" pitchFamily="18" charset="0"/>
              </a:rPr>
              <a:t>Governor’s emergency orders related to COVID-19</a:t>
            </a:r>
          </a:p>
          <a:p>
            <a:pPr lvl="1">
              <a:spcAft>
                <a:spcPts val="1800"/>
              </a:spcAft>
              <a:defRPr/>
            </a:pPr>
            <a:r>
              <a:rPr lang="en-US" altLang="en-US" spc="-30" dirty="0">
                <a:latin typeface="Times New Roman" panose="02020603050405020304" pitchFamily="18" charset="0"/>
                <a:ea typeface="Calibri" panose="020F0502020204030204" pitchFamily="34" charset="0"/>
                <a:cs typeface="Times New Roman" panose="02020603050405020304" pitchFamily="18" charset="0"/>
                <a:hlinkClick r:id="rId3"/>
              </a:rPr>
              <a:t>https://www.governor.nh.gov/news-media/emergency-orders/https://www.governor.nh.gov/news-media/emergency-orders/</a:t>
            </a:r>
            <a:r>
              <a:rPr lang="en-US" sz="2000" dirty="0">
                <a:solidFill>
                  <a:srgbClr val="0000CC"/>
                </a:solidFill>
                <a:latin typeface="Times New Roman" panose="02020603050405020304" pitchFamily="18" charset="0"/>
                <a:cs typeface="Times New Roman" panose="02020603050405020304" pitchFamily="18" charset="0"/>
              </a:rPr>
              <a:t> 	</a:t>
            </a:r>
            <a:r>
              <a:rPr lang="en-US" sz="2000" dirty="0">
                <a:solidFill>
                  <a:srgbClr val="0000CC"/>
                </a:solidFill>
              </a:rPr>
              <a:t>				</a:t>
            </a:r>
          </a:p>
          <a:p>
            <a:pPr marL="457200" lvl="1" indent="0">
              <a:spcAft>
                <a:spcPts val="1800"/>
              </a:spcAft>
              <a:buNone/>
              <a:defRPr/>
            </a:pPr>
            <a:r>
              <a:rPr lang="en-US" sz="2000" dirty="0">
                <a:solidFill>
                  <a:srgbClr val="0000CC"/>
                </a:solidFill>
              </a:rPr>
              <a:t>	</a:t>
            </a:r>
            <a:endParaRPr lang="en-US" altLang="en-US" dirty="0">
              <a:latin typeface="Times New Roman" panose="02020603050405020304" pitchFamily="18" charset="0"/>
              <a:cs typeface="Times New Roman" panose="02020603050405020304" pitchFamily="18" charset="0"/>
            </a:endParaRPr>
          </a:p>
          <a:p>
            <a:pPr>
              <a:spcAft>
                <a:spcPts val="1800"/>
              </a:spcAft>
              <a:defRPr/>
            </a:pPr>
            <a:endParaRPr lang="en-US" altLang="en-US" dirty="0">
              <a:latin typeface="Times New Roman" panose="02020603050405020304" pitchFamily="18" charset="0"/>
              <a:cs typeface="Times New Roman" panose="02020603050405020304" pitchFamily="18" charset="0"/>
            </a:endParaRPr>
          </a:p>
          <a:p>
            <a:pPr>
              <a:spcAft>
                <a:spcPts val="1800"/>
              </a:spcAft>
              <a:defRPr/>
            </a:pPr>
            <a:endParaRPr lang="en-US" altLang="en-US"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B150E06-DE3F-4F29-BE63-BC92D6DBBC4F}"/>
              </a:ext>
            </a:extLst>
          </p:cNvPr>
          <p:cNvSpPr>
            <a:spLocks noGrp="1"/>
          </p:cNvSpPr>
          <p:nvPr>
            <p:ph type="sldNum" sz="quarter" idx="12"/>
          </p:nvPr>
        </p:nvSpPr>
        <p:spPr/>
        <p:txBody>
          <a:bodyPr/>
          <a:lstStyle/>
          <a:p>
            <a:pPr>
              <a:defRPr/>
            </a:pPr>
            <a:fld id="{242D44A2-5362-4FC8-92AC-944648A94514}" type="slidenum">
              <a:rPr lang="en-US" altLang="en-US" smtClean="0"/>
              <a:pPr>
                <a:defRPr/>
              </a:pPr>
              <a:t>26</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3">
            <a:extLst>
              <a:ext uri="{FF2B5EF4-FFF2-40B4-BE49-F238E27FC236}">
                <a16:creationId xmlns:a16="http://schemas.microsoft.com/office/drawing/2014/main" id="{36F3F428-7C40-4387-A601-7C2097AED949}"/>
              </a:ext>
            </a:extLst>
          </p:cNvPr>
          <p:cNvSpPr>
            <a:spLocks noGrp="1" noChangeArrowheads="1"/>
          </p:cNvSpPr>
          <p:nvPr>
            <p:ph type="title"/>
          </p:nvPr>
        </p:nvSpPr>
        <p:spPr/>
        <p:txBody>
          <a:bodyPr/>
          <a:lstStyle/>
          <a:p>
            <a:r>
              <a:rPr lang="en-US" altLang="en-US" dirty="0">
                <a:solidFill>
                  <a:srgbClr val="0000CC"/>
                </a:solidFill>
              </a:rPr>
              <a:t>Additional Resources</a:t>
            </a:r>
          </a:p>
        </p:txBody>
      </p:sp>
      <p:sp>
        <p:nvSpPr>
          <p:cNvPr id="38915" name="Content Placeholder 4">
            <a:extLst>
              <a:ext uri="{FF2B5EF4-FFF2-40B4-BE49-F238E27FC236}">
                <a16:creationId xmlns:a16="http://schemas.microsoft.com/office/drawing/2014/main" id="{8B333E5A-C2F1-44E7-8A74-30786FA855B6}"/>
              </a:ext>
            </a:extLst>
          </p:cNvPr>
          <p:cNvSpPr>
            <a:spLocks noGrp="1" noChangeArrowheads="1"/>
          </p:cNvSpPr>
          <p:nvPr>
            <p:ph idx="1"/>
          </p:nvPr>
        </p:nvSpPr>
        <p:spPr>
          <a:xfrm>
            <a:off x="457200" y="1676400"/>
            <a:ext cx="8229600" cy="4530725"/>
          </a:xfrm>
        </p:spPr>
        <p:txBody>
          <a:bodyPr/>
          <a:lstStyle/>
          <a:p>
            <a:pPr>
              <a:spcAft>
                <a:spcPts val="1800"/>
              </a:spcAft>
              <a:defRPr/>
            </a:pPr>
            <a:r>
              <a:rPr lang="en-US" altLang="en-US" dirty="0">
                <a:latin typeface="Times New Roman" panose="02020603050405020304" pitchFamily="18" charset="0"/>
                <a:ea typeface="Calibri" panose="020F0502020204030204" pitchFamily="34" charset="0"/>
                <a:cs typeface="Times New Roman" panose="02020603050405020304" pitchFamily="18" charset="0"/>
              </a:rPr>
              <a:t>NH DOE COVID-19 Website</a:t>
            </a:r>
          </a:p>
          <a:p>
            <a:pPr lvl="1">
              <a:spcAft>
                <a:spcPts val="1800"/>
              </a:spcAft>
              <a:defRPr/>
            </a:pPr>
            <a:r>
              <a:rPr lang="en-US" altLang="en-US" dirty="0">
                <a:latin typeface="Times New Roman" panose="02020603050405020304" pitchFamily="18" charset="0"/>
                <a:ea typeface="Calibri" panose="020F0502020204030204" pitchFamily="34" charset="0"/>
                <a:cs typeface="Times New Roman" panose="02020603050405020304" pitchFamily="18" charset="0"/>
                <a:hlinkClick r:id="rId3"/>
              </a:rPr>
              <a:t>https://nhlearnsremotely.com</a:t>
            </a:r>
            <a:endParaRPr lang="en-US" altLang="en-US" dirty="0">
              <a:latin typeface="Times New Roman" panose="02020603050405020304" pitchFamily="18" charset="0"/>
              <a:ea typeface="Calibri" panose="020F0502020204030204" pitchFamily="34" charset="0"/>
              <a:cs typeface="Times New Roman" panose="02020603050405020304" pitchFamily="18" charset="0"/>
            </a:endParaRPr>
          </a:p>
          <a:p>
            <a:pPr>
              <a:spcAft>
                <a:spcPts val="1800"/>
              </a:spcAft>
              <a:defRPr/>
            </a:pPr>
            <a:r>
              <a:rPr lang="en-US" dirty="0">
                <a:latin typeface="Times New Roman" panose="02020603050405020304" pitchFamily="18" charset="0"/>
                <a:cs typeface="Times New Roman" panose="02020603050405020304" pitchFamily="18" charset="0"/>
              </a:rPr>
              <a:t>NH DOE Guidance documents</a:t>
            </a:r>
            <a:endParaRPr lang="en-US" altLang="en-US" dirty="0">
              <a:latin typeface="Times New Roman" panose="02020603050405020304" pitchFamily="18" charset="0"/>
              <a:ea typeface="Calibri" panose="020F0502020204030204" pitchFamily="34" charset="0"/>
              <a:cs typeface="Times New Roman" panose="02020603050405020304" pitchFamily="18" charset="0"/>
            </a:endParaRPr>
          </a:p>
          <a:p>
            <a:pPr lvl="1">
              <a:spcAft>
                <a:spcPts val="1800"/>
              </a:spcAft>
              <a:defRPr/>
            </a:pPr>
            <a:r>
              <a:rPr lang="en-US" u="sng" dirty="0">
                <a:latin typeface="Times New Roman" panose="02020603050405020304" pitchFamily="18" charset="0"/>
                <a:cs typeface="Times New Roman" panose="02020603050405020304" pitchFamily="18" charset="0"/>
                <a:hlinkClick r:id="rId3"/>
              </a:rPr>
              <a:t>https://www.education.nh.gov/who-we-are/commissioner/covid-19</a:t>
            </a:r>
            <a:endParaRPr lang="en-US" altLang="en-US" dirty="0">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1800"/>
              </a:spcAft>
              <a:buFont typeface="Wingdings" panose="05000000000000000000" pitchFamily="2" charset="2"/>
              <a:buNone/>
              <a:defRPr/>
            </a:pPr>
            <a:endParaRPr lang="en-US" altLang="en-US"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5D5BD13-136F-46C1-82BD-718E264B9047}"/>
              </a:ext>
            </a:extLst>
          </p:cNvPr>
          <p:cNvSpPr>
            <a:spLocks noGrp="1"/>
          </p:cNvSpPr>
          <p:nvPr>
            <p:ph type="sldNum" sz="quarter" idx="12"/>
          </p:nvPr>
        </p:nvSpPr>
        <p:spPr/>
        <p:txBody>
          <a:bodyPr/>
          <a:lstStyle/>
          <a:p>
            <a:pPr>
              <a:defRPr/>
            </a:pPr>
            <a:fld id="{242D44A2-5362-4FC8-92AC-944648A94514}" type="slidenum">
              <a:rPr lang="en-US" altLang="en-US" smtClean="0"/>
              <a:pPr>
                <a:defRPr/>
              </a:pPr>
              <a:t>27</a:t>
            </a:fld>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3">
            <a:extLst>
              <a:ext uri="{FF2B5EF4-FFF2-40B4-BE49-F238E27FC236}">
                <a16:creationId xmlns:a16="http://schemas.microsoft.com/office/drawing/2014/main" id="{36F3F428-7C40-4387-A601-7C2097AED949}"/>
              </a:ext>
            </a:extLst>
          </p:cNvPr>
          <p:cNvSpPr>
            <a:spLocks noGrp="1" noChangeArrowheads="1"/>
          </p:cNvSpPr>
          <p:nvPr>
            <p:ph type="title"/>
          </p:nvPr>
        </p:nvSpPr>
        <p:spPr/>
        <p:txBody>
          <a:bodyPr/>
          <a:lstStyle/>
          <a:p>
            <a:r>
              <a:rPr lang="en-US" altLang="en-US" dirty="0">
                <a:solidFill>
                  <a:srgbClr val="0000CC"/>
                </a:solidFill>
              </a:rPr>
              <a:t>Additional Resources</a:t>
            </a:r>
          </a:p>
        </p:txBody>
      </p:sp>
      <p:sp>
        <p:nvSpPr>
          <p:cNvPr id="38915" name="Content Placeholder 4">
            <a:extLst>
              <a:ext uri="{FF2B5EF4-FFF2-40B4-BE49-F238E27FC236}">
                <a16:creationId xmlns:a16="http://schemas.microsoft.com/office/drawing/2014/main" id="{8B333E5A-C2F1-44E7-8A74-30786FA855B6}"/>
              </a:ext>
            </a:extLst>
          </p:cNvPr>
          <p:cNvSpPr>
            <a:spLocks noGrp="1" noChangeArrowheads="1"/>
          </p:cNvSpPr>
          <p:nvPr>
            <p:ph idx="1"/>
          </p:nvPr>
        </p:nvSpPr>
        <p:spPr>
          <a:xfrm>
            <a:off x="457200" y="1676400"/>
            <a:ext cx="8229600" cy="4530725"/>
          </a:xfrm>
        </p:spPr>
        <p:txBody>
          <a:bodyPr/>
          <a:lstStyle/>
          <a:p>
            <a:pPr>
              <a:spcAft>
                <a:spcPts val="1800"/>
              </a:spcAft>
              <a:defRPr/>
            </a:pPr>
            <a:r>
              <a:rPr lang="en-US" altLang="en-US" dirty="0">
                <a:latin typeface="Times New Roman" panose="02020603050405020304" pitchFamily="18" charset="0"/>
                <a:ea typeface="Calibri" panose="020F0502020204030204" pitchFamily="34" charset="0"/>
                <a:cs typeface="Times New Roman" panose="02020603050405020304" pitchFamily="18" charset="0"/>
              </a:rPr>
              <a:t>Disability Rights Center-NH: COVID-19 and individuals with disabilities </a:t>
            </a:r>
          </a:p>
          <a:p>
            <a:pPr lvl="1">
              <a:spcAft>
                <a:spcPts val="1800"/>
              </a:spcAft>
              <a:defRPr/>
            </a:pPr>
            <a:r>
              <a:rPr lang="en-US" altLang="en-US"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rPr>
              <a:t>https://drcnh.org/covid-19/</a:t>
            </a:r>
            <a:endParaRPr lang="en-US" altLang="en-US" dirty="0">
              <a:latin typeface="Times New Roman" panose="02020603050405020304" pitchFamily="18" charset="0"/>
              <a:ea typeface="Calibri" panose="020F0502020204030204" pitchFamily="34" charset="0"/>
              <a:cs typeface="Times New Roman" panose="02020603050405020304" pitchFamily="18" charset="0"/>
            </a:endParaRPr>
          </a:p>
          <a:p>
            <a:pPr>
              <a:spcAft>
                <a:spcPts val="1800"/>
              </a:spcAft>
              <a:defRPr/>
            </a:pPr>
            <a:r>
              <a:rPr lang="en-US" altLang="en-US" dirty="0">
                <a:latin typeface="Times New Roman" panose="02020603050405020304" pitchFamily="18" charset="0"/>
                <a:ea typeface="Calibri" panose="020F0502020204030204" pitchFamily="34" charset="0"/>
                <a:cs typeface="Times New Roman" panose="02020603050405020304" pitchFamily="18" charset="0"/>
              </a:rPr>
              <a:t>Parent Information Center: COVID-19 information and resources</a:t>
            </a:r>
          </a:p>
          <a:p>
            <a:pPr lvl="1">
              <a:spcAft>
                <a:spcPts val="1800"/>
              </a:spcAft>
              <a:defRPr/>
            </a:pPr>
            <a:r>
              <a:rPr lang="en-US" altLang="en-US" dirty="0">
                <a:latin typeface="Times New Roman" panose="02020603050405020304" pitchFamily="18" charset="0"/>
                <a:ea typeface="Calibri" panose="020F0502020204030204" pitchFamily="34" charset="0"/>
                <a:cs typeface="Times New Roman" panose="02020603050405020304" pitchFamily="18" charset="0"/>
                <a:hlinkClick r:id="rId3"/>
              </a:rPr>
              <a:t>https://picnh.org/resources/covid19</a:t>
            </a:r>
            <a:endParaRPr lang="en-US" altLang="en-US" dirty="0">
              <a:latin typeface="Times New Roman" panose="02020603050405020304" pitchFamily="18" charset="0"/>
              <a:cs typeface="Times New Roman" panose="02020603050405020304" pitchFamily="18" charset="0"/>
            </a:endParaRPr>
          </a:p>
          <a:p>
            <a:pPr marL="0" indent="0">
              <a:spcAft>
                <a:spcPts val="1800"/>
              </a:spcAft>
              <a:buFont typeface="Wingdings" panose="05000000000000000000" pitchFamily="2" charset="2"/>
              <a:buNone/>
              <a:defRPr/>
            </a:pPr>
            <a:endParaRPr lang="en-US" altLang="en-US"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A00CDC8F-0212-47DD-8DA3-2DC3309F52A6}"/>
              </a:ext>
            </a:extLst>
          </p:cNvPr>
          <p:cNvSpPr>
            <a:spLocks noGrp="1"/>
          </p:cNvSpPr>
          <p:nvPr>
            <p:ph type="sldNum" sz="quarter" idx="12"/>
          </p:nvPr>
        </p:nvSpPr>
        <p:spPr/>
        <p:txBody>
          <a:bodyPr/>
          <a:lstStyle/>
          <a:p>
            <a:pPr>
              <a:defRPr/>
            </a:pPr>
            <a:fld id="{242D44A2-5362-4FC8-92AC-944648A94514}" type="slidenum">
              <a:rPr lang="en-US" altLang="en-US" smtClean="0"/>
              <a:pPr>
                <a:defRPr/>
              </a:pPr>
              <a:t>28</a:t>
            </a:fld>
            <a:endParaRPr lang="en-US" altLang="en-US"/>
          </a:p>
        </p:txBody>
      </p:sp>
    </p:spTree>
    <p:extLst>
      <p:ext uri="{BB962C8B-B14F-4D97-AF65-F5344CB8AC3E}">
        <p14:creationId xmlns:p14="http://schemas.microsoft.com/office/powerpoint/2010/main" val="2793030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3">
            <a:extLst>
              <a:ext uri="{FF2B5EF4-FFF2-40B4-BE49-F238E27FC236}">
                <a16:creationId xmlns:a16="http://schemas.microsoft.com/office/drawing/2014/main" id="{E1473227-AFC4-4D3B-BAD6-6D7617F7D6A1}"/>
              </a:ext>
            </a:extLst>
          </p:cNvPr>
          <p:cNvSpPr>
            <a:spLocks noGrp="1" noChangeArrowheads="1"/>
          </p:cNvSpPr>
          <p:nvPr>
            <p:ph type="title"/>
          </p:nvPr>
        </p:nvSpPr>
        <p:spPr/>
        <p:txBody>
          <a:bodyPr/>
          <a:lstStyle/>
          <a:p>
            <a:r>
              <a:rPr lang="en-US" altLang="en-US" dirty="0">
                <a:solidFill>
                  <a:srgbClr val="0000CC"/>
                </a:solidFill>
              </a:rPr>
              <a:t>Thank You</a:t>
            </a:r>
          </a:p>
        </p:txBody>
      </p:sp>
      <p:sp>
        <p:nvSpPr>
          <p:cNvPr id="38915" name="Content Placeholder 4">
            <a:extLst>
              <a:ext uri="{FF2B5EF4-FFF2-40B4-BE49-F238E27FC236}">
                <a16:creationId xmlns:a16="http://schemas.microsoft.com/office/drawing/2014/main" id="{8B333E5A-C2F1-44E7-8A74-30786FA855B6}"/>
              </a:ext>
            </a:extLst>
          </p:cNvPr>
          <p:cNvSpPr>
            <a:spLocks noGrp="1" noChangeArrowheads="1"/>
          </p:cNvSpPr>
          <p:nvPr>
            <p:ph idx="1"/>
          </p:nvPr>
        </p:nvSpPr>
        <p:spPr>
          <a:xfrm>
            <a:off x="457200" y="1676400"/>
            <a:ext cx="8229600" cy="4530725"/>
          </a:xfrm>
        </p:spPr>
        <p:txBody>
          <a:bodyPr/>
          <a:lstStyle/>
          <a:p>
            <a:pPr marL="0" indent="0" algn="ctr">
              <a:spcAft>
                <a:spcPts val="1800"/>
              </a:spcAft>
              <a:buNone/>
              <a:defRPr/>
            </a:pPr>
            <a:br>
              <a:rPr lang="en-US" altLang="en-US" dirty="0">
                <a:latin typeface="Times New Roman" panose="02020603050405020304" pitchFamily="18" charset="0"/>
                <a:cs typeface="Times New Roman" panose="02020603050405020304" pitchFamily="18" charset="0"/>
                <a:hlinkClick r:id="rId3"/>
              </a:rPr>
            </a:br>
            <a:br>
              <a:rPr lang="en-US" altLang="en-US" dirty="0">
                <a:latin typeface="Times New Roman" panose="02020603050405020304" pitchFamily="18" charset="0"/>
                <a:cs typeface="Times New Roman" panose="02020603050405020304" pitchFamily="18" charset="0"/>
                <a:hlinkClick r:id="rId3"/>
              </a:rPr>
            </a:br>
            <a:r>
              <a:rPr lang="en-US" altLang="en-US" dirty="0">
                <a:latin typeface="Times New Roman" panose="02020603050405020304" pitchFamily="18" charset="0"/>
                <a:cs typeface="Times New Roman" panose="02020603050405020304" pitchFamily="18" charset="0"/>
                <a:hlinkClick r:id="rId3"/>
              </a:rPr>
              <a:t>info@ablenh.org</a:t>
            </a:r>
            <a:r>
              <a:rPr lang="en-US" altLang="en-US" dirty="0">
                <a:latin typeface="Times New Roman" panose="02020603050405020304" pitchFamily="18" charset="0"/>
                <a:cs typeface="Times New Roman" panose="02020603050405020304" pitchFamily="18" charset="0"/>
              </a:rPr>
              <a:t> (603) 878-0459</a:t>
            </a:r>
          </a:p>
          <a:p>
            <a:pPr marL="0" indent="0">
              <a:spcAft>
                <a:spcPts val="1800"/>
              </a:spcAft>
              <a:buNone/>
              <a:defRPr/>
            </a:pPr>
            <a:endParaRPr lang="en-US" altLang="en-US" dirty="0">
              <a:latin typeface="Times New Roman" panose="02020603050405020304" pitchFamily="18" charset="0"/>
              <a:cs typeface="Times New Roman" panose="02020603050405020304" pitchFamily="18" charset="0"/>
            </a:endParaRPr>
          </a:p>
          <a:p>
            <a:pPr marL="0" indent="0" algn="ctr">
              <a:spcAft>
                <a:spcPts val="1800"/>
              </a:spcAft>
              <a:buNone/>
              <a:defRPr/>
            </a:pPr>
            <a:r>
              <a:rPr lang="en-US" altLang="en-US" dirty="0">
                <a:latin typeface="Times New Roman" panose="02020603050405020304" pitchFamily="18" charset="0"/>
                <a:cs typeface="Times New Roman" panose="02020603050405020304" pitchFamily="18" charset="0"/>
                <a:hlinkClick r:id="rId3"/>
              </a:rPr>
              <a:t>mail@drcnh.org</a:t>
            </a:r>
            <a:r>
              <a:rPr lang="en-US" altLang="en-US" dirty="0">
                <a:latin typeface="Times New Roman" panose="02020603050405020304" pitchFamily="18" charset="0"/>
                <a:cs typeface="Times New Roman" panose="02020603050405020304" pitchFamily="18" charset="0"/>
              </a:rPr>
              <a:t>, (603) 228-0432</a:t>
            </a:r>
          </a:p>
          <a:p>
            <a:pPr marL="0" indent="0">
              <a:spcAft>
                <a:spcPts val="1800"/>
              </a:spcAft>
              <a:buNone/>
              <a:defRPr/>
            </a:pPr>
            <a:endParaRPr lang="en-US" altLang="en-US" dirty="0">
              <a:latin typeface="Times New Roman" panose="02020603050405020304" pitchFamily="18" charset="0"/>
              <a:cs typeface="Times New Roman" panose="02020603050405020304" pitchFamily="18" charset="0"/>
            </a:endParaRPr>
          </a:p>
          <a:p>
            <a:pPr marL="0" indent="0" algn="ctr">
              <a:spcAft>
                <a:spcPts val="1800"/>
              </a:spcAft>
              <a:buNone/>
              <a:defRPr/>
            </a:pPr>
            <a:r>
              <a:rPr lang="en-US" altLang="en-US" dirty="0">
                <a:latin typeface="Times New Roman" panose="02020603050405020304" pitchFamily="18" charset="0"/>
                <a:cs typeface="Times New Roman" panose="02020603050405020304" pitchFamily="18" charset="0"/>
                <a:hlinkClick r:id="rId3"/>
              </a:rPr>
              <a:t>info@picnh.org</a:t>
            </a:r>
            <a:r>
              <a:rPr lang="en-US" altLang="en-US" dirty="0">
                <a:latin typeface="Times New Roman" panose="02020603050405020304" pitchFamily="18" charset="0"/>
                <a:cs typeface="Times New Roman" panose="02020603050405020304" pitchFamily="18" charset="0"/>
              </a:rPr>
              <a:t> (603) 224-7005</a:t>
            </a:r>
          </a:p>
          <a:p>
            <a:pPr marL="0" indent="0">
              <a:spcAft>
                <a:spcPts val="1800"/>
              </a:spcAft>
              <a:buNone/>
              <a:defRPr/>
            </a:pPr>
            <a:endParaRPr lang="en-US" altLang="en-US" dirty="0">
              <a:latin typeface="Times New Roman" panose="02020603050405020304" pitchFamily="18" charset="0"/>
              <a:cs typeface="Times New Roman" panose="02020603050405020304" pitchFamily="18" charset="0"/>
            </a:endParaRPr>
          </a:p>
          <a:p>
            <a:pPr marL="0" indent="0">
              <a:spcAft>
                <a:spcPts val="1800"/>
              </a:spcAft>
              <a:buNone/>
              <a:defRPr/>
            </a:pPr>
            <a:endParaRPr lang="en-US" altLang="en-US" dirty="0">
              <a:latin typeface="Times New Roman" panose="02020603050405020304" pitchFamily="18" charset="0"/>
              <a:cs typeface="Times New Roman" panose="02020603050405020304" pitchFamily="18" charset="0"/>
            </a:endParaRPr>
          </a:p>
          <a:p>
            <a:pPr marL="0" indent="0">
              <a:spcAft>
                <a:spcPts val="1800"/>
              </a:spcAft>
              <a:buFont typeface="Wingdings" panose="05000000000000000000" pitchFamily="2" charset="2"/>
              <a:buNone/>
              <a:defRPr/>
            </a:pPr>
            <a:endParaRPr lang="en-US" altLang="en-US" dirty="0">
              <a:latin typeface="Times New Roman" panose="02020603050405020304" pitchFamily="18" charset="0"/>
              <a:cs typeface="Times New Roman" panose="02020603050405020304" pitchFamily="18" charset="0"/>
            </a:endParaRPr>
          </a:p>
        </p:txBody>
      </p:sp>
      <p:pic>
        <p:nvPicPr>
          <p:cNvPr id="51204" name="Picture 12">
            <a:extLst>
              <a:ext uri="{FF2B5EF4-FFF2-40B4-BE49-F238E27FC236}">
                <a16:creationId xmlns:a16="http://schemas.microsoft.com/office/drawing/2014/main" id="{64C39412-93EE-45C0-BEC3-48C3BE5FDC0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98081" y="1995487"/>
            <a:ext cx="17478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5" name="Picture 13">
            <a:extLst>
              <a:ext uri="{FF2B5EF4-FFF2-40B4-BE49-F238E27FC236}">
                <a16:creationId xmlns:a16="http://schemas.microsoft.com/office/drawing/2014/main" id="{76C5A068-29F7-4FB2-81FB-00650121825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340833" y="3578225"/>
            <a:ext cx="2389188"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DBDC51FB-000A-4087-A785-3DDF293FF196}"/>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3439099" y="4879657"/>
            <a:ext cx="2192655" cy="603885"/>
          </a:xfrm>
          <a:prstGeom prst="rect">
            <a:avLst/>
          </a:prstGeom>
          <a:noFill/>
          <a:ln>
            <a:noFill/>
          </a:ln>
        </p:spPr>
      </p:pic>
      <p:sp>
        <p:nvSpPr>
          <p:cNvPr id="2" name="Slide Number Placeholder 1">
            <a:extLst>
              <a:ext uri="{FF2B5EF4-FFF2-40B4-BE49-F238E27FC236}">
                <a16:creationId xmlns:a16="http://schemas.microsoft.com/office/drawing/2014/main" id="{B4FA6978-80BF-45F3-B117-31B3ED40D751}"/>
              </a:ext>
            </a:extLst>
          </p:cNvPr>
          <p:cNvSpPr>
            <a:spLocks noGrp="1"/>
          </p:cNvSpPr>
          <p:nvPr>
            <p:ph type="sldNum" sz="quarter" idx="12"/>
          </p:nvPr>
        </p:nvSpPr>
        <p:spPr/>
        <p:txBody>
          <a:bodyPr/>
          <a:lstStyle/>
          <a:p>
            <a:pPr>
              <a:defRPr/>
            </a:pPr>
            <a:fld id="{242D44A2-5362-4FC8-92AC-944648A94514}" type="slidenum">
              <a:rPr lang="en-US" altLang="en-US" smtClean="0"/>
              <a:pPr>
                <a:defRPr/>
              </a:pPr>
              <a:t>29</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a:extLst>
              <a:ext uri="{FF2B5EF4-FFF2-40B4-BE49-F238E27FC236}">
                <a16:creationId xmlns:a16="http://schemas.microsoft.com/office/drawing/2014/main" id="{271627AD-3B66-4EE3-86DC-C94B1765B00B}"/>
              </a:ext>
            </a:extLst>
          </p:cNvPr>
          <p:cNvSpPr>
            <a:spLocks noGrp="1" noChangeArrowheads="1"/>
          </p:cNvSpPr>
          <p:nvPr>
            <p:ph type="title"/>
          </p:nvPr>
        </p:nvSpPr>
        <p:spPr>
          <a:xfrm>
            <a:off x="457200" y="229686"/>
            <a:ext cx="8229600" cy="1139825"/>
          </a:xfrm>
        </p:spPr>
        <p:txBody>
          <a:bodyPr wrap="square" anchor="b">
            <a:normAutofit/>
          </a:bodyPr>
          <a:lstStyle/>
          <a:p>
            <a:r>
              <a:rPr lang="en-US" altLang="en-US" dirty="0" err="1">
                <a:solidFill>
                  <a:srgbClr val="0000CC"/>
                </a:solidFill>
              </a:rPr>
              <a:t>Descargo</a:t>
            </a:r>
            <a:r>
              <a:rPr lang="en-US" altLang="en-US" dirty="0">
                <a:solidFill>
                  <a:srgbClr val="0000CC"/>
                </a:solidFill>
              </a:rPr>
              <a:t> de </a:t>
            </a:r>
            <a:r>
              <a:rPr lang="en-US" altLang="en-US" dirty="0" err="1">
                <a:solidFill>
                  <a:srgbClr val="0000CC"/>
                </a:solidFill>
              </a:rPr>
              <a:t>Responsabilidad</a:t>
            </a:r>
            <a:endParaRPr lang="en-US" altLang="en-US" dirty="0">
              <a:solidFill>
                <a:srgbClr val="0000CC"/>
              </a:solidFill>
            </a:endParaRPr>
          </a:p>
        </p:txBody>
      </p:sp>
      <p:graphicFrame>
        <p:nvGraphicFramePr>
          <p:cNvPr id="9220" name="Content Placeholder 4">
            <a:extLst>
              <a:ext uri="{FF2B5EF4-FFF2-40B4-BE49-F238E27FC236}">
                <a16:creationId xmlns:a16="http://schemas.microsoft.com/office/drawing/2014/main" id="{1ABA9EE3-B715-470C-B47E-E1F94D0039B0}"/>
              </a:ext>
            </a:extLst>
          </p:cNvPr>
          <p:cNvGraphicFramePr>
            <a:graphicFrameLocks noGrp="1"/>
          </p:cNvGraphicFramePr>
          <p:nvPr>
            <p:ph idx="1"/>
            <p:extLst>
              <p:ext uri="{D42A27DB-BD31-4B8C-83A1-F6EECF244321}">
                <p14:modId xmlns:p14="http://schemas.microsoft.com/office/powerpoint/2010/main" val="1155579347"/>
              </p:ext>
            </p:extLst>
          </p:nvPr>
        </p:nvGraphicFramePr>
        <p:xfrm>
          <a:off x="457200" y="1600200"/>
          <a:ext cx="8229600" cy="4530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a:extLst>
              <a:ext uri="{FF2B5EF4-FFF2-40B4-BE49-F238E27FC236}">
                <a16:creationId xmlns:a16="http://schemas.microsoft.com/office/drawing/2014/main" id="{BEEC77B1-C9C3-4A88-B396-B01BD2DB231B}"/>
              </a:ext>
            </a:extLst>
          </p:cNvPr>
          <p:cNvSpPr>
            <a:spLocks noGrp="1"/>
          </p:cNvSpPr>
          <p:nvPr>
            <p:ph type="sldNum" sz="quarter" idx="12"/>
          </p:nvPr>
        </p:nvSpPr>
        <p:spPr/>
        <p:txBody>
          <a:bodyPr/>
          <a:lstStyle/>
          <a:p>
            <a:pPr>
              <a:defRPr/>
            </a:pPr>
            <a:fld id="{242D44A2-5362-4FC8-92AC-944648A94514}" type="slidenum">
              <a:rPr lang="en-US" altLang="en-US" smtClean="0"/>
              <a:pPr>
                <a:defRPr/>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a:extLst>
              <a:ext uri="{FF2B5EF4-FFF2-40B4-BE49-F238E27FC236}">
                <a16:creationId xmlns:a16="http://schemas.microsoft.com/office/drawing/2014/main" id="{E6604FA4-9C8B-4FE7-9B75-577B46080699}"/>
              </a:ext>
            </a:extLst>
          </p:cNvPr>
          <p:cNvSpPr>
            <a:spLocks noGrp="1" noChangeArrowheads="1"/>
          </p:cNvSpPr>
          <p:nvPr>
            <p:ph type="title"/>
          </p:nvPr>
        </p:nvSpPr>
        <p:spPr>
          <a:xfrm>
            <a:off x="457200" y="152400"/>
            <a:ext cx="8229600" cy="1139825"/>
          </a:xfrm>
        </p:spPr>
        <p:txBody>
          <a:bodyPr/>
          <a:lstStyle/>
          <a:p>
            <a:r>
              <a:rPr lang="en-US" altLang="en-US" dirty="0" err="1">
                <a:solidFill>
                  <a:srgbClr val="0000CC"/>
                </a:solidFill>
              </a:rPr>
              <a:t>Tiempo</a:t>
            </a:r>
            <a:r>
              <a:rPr lang="en-US" altLang="en-US" dirty="0">
                <a:solidFill>
                  <a:srgbClr val="0000CC"/>
                </a:solidFill>
              </a:rPr>
              <a:t> de </a:t>
            </a:r>
            <a:r>
              <a:rPr lang="en-US" altLang="en-US" dirty="0" err="1">
                <a:solidFill>
                  <a:srgbClr val="0000CC"/>
                </a:solidFill>
              </a:rPr>
              <a:t>los</a:t>
            </a:r>
            <a:r>
              <a:rPr lang="en-US" altLang="en-US" dirty="0">
                <a:solidFill>
                  <a:srgbClr val="0000CC"/>
                </a:solidFill>
              </a:rPr>
              <a:t> </a:t>
            </a:r>
            <a:r>
              <a:rPr lang="en-US" altLang="en-US" dirty="0" err="1">
                <a:solidFill>
                  <a:srgbClr val="0000CC"/>
                </a:solidFill>
              </a:rPr>
              <a:t>Eventos</a:t>
            </a:r>
            <a:r>
              <a:rPr lang="en-US" altLang="en-US" dirty="0">
                <a:solidFill>
                  <a:srgbClr val="0000CC"/>
                </a:solidFill>
              </a:rPr>
              <a:t> </a:t>
            </a:r>
            <a:r>
              <a:rPr lang="en-US" altLang="en-US" dirty="0" err="1">
                <a:solidFill>
                  <a:srgbClr val="0000CC"/>
                </a:solidFill>
              </a:rPr>
              <a:t>Recientes</a:t>
            </a:r>
            <a:endParaRPr lang="en-US" altLang="en-US" dirty="0">
              <a:solidFill>
                <a:srgbClr val="0000CC"/>
              </a:solidFill>
            </a:endParaRPr>
          </a:p>
        </p:txBody>
      </p:sp>
      <p:sp>
        <p:nvSpPr>
          <p:cNvPr id="5" name="Content Placeholder 4">
            <a:extLst>
              <a:ext uri="{FF2B5EF4-FFF2-40B4-BE49-F238E27FC236}">
                <a16:creationId xmlns:a16="http://schemas.microsoft.com/office/drawing/2014/main" id="{AAEFB20F-9EDC-4840-BE09-3A3B45910566}"/>
              </a:ext>
            </a:extLst>
          </p:cNvPr>
          <p:cNvSpPr>
            <a:spLocks noGrp="1"/>
          </p:cNvSpPr>
          <p:nvPr>
            <p:ph idx="1"/>
          </p:nvPr>
        </p:nvSpPr>
        <p:spPr>
          <a:xfrm>
            <a:off x="304800" y="1524000"/>
            <a:ext cx="8534400" cy="4953000"/>
          </a:xfrm>
        </p:spPr>
        <p:txBody>
          <a:bodyPr/>
          <a:lstStyle/>
          <a:p>
            <a:pPr>
              <a:spcAft>
                <a:spcPts val="1600"/>
              </a:spcAft>
              <a:defRPr/>
            </a:pPr>
            <a:r>
              <a:rPr lang="es-ES" sz="2400" spc="-10" dirty="0">
                <a:latin typeface="Times New Roman" panose="02020603050405020304" pitchFamily="18" charset="0"/>
                <a:cs typeface="Times New Roman" panose="02020603050405020304" pitchFamily="18" charset="0"/>
              </a:rPr>
              <a:t>Todas las escuelas públicas de NH K-12 están cerradas hasta el 4 de mayo.  </a:t>
            </a:r>
          </a:p>
          <a:p>
            <a:pPr>
              <a:spcAft>
                <a:spcPts val="1600"/>
              </a:spcAft>
              <a:defRPr/>
            </a:pPr>
            <a:r>
              <a:rPr lang="es-ES" sz="2400" spc="-10" dirty="0">
                <a:latin typeface="Times New Roman" panose="02020603050405020304" pitchFamily="18" charset="0"/>
                <a:cs typeface="Times New Roman" panose="02020603050405020304" pitchFamily="18" charset="0"/>
              </a:rPr>
              <a:t>La regla que permite la instrucción remota durante un período prolongado deja muy claro que incluye A TODOS los estudiantes. </a:t>
            </a:r>
          </a:p>
          <a:p>
            <a:pPr>
              <a:spcAft>
                <a:spcPts val="1600"/>
              </a:spcAft>
              <a:defRPr/>
            </a:pPr>
            <a:r>
              <a:rPr lang="es-ES" sz="2400" spc="-10" dirty="0">
                <a:latin typeface="Times New Roman" panose="02020603050405020304" pitchFamily="18" charset="0"/>
                <a:cs typeface="Times New Roman" panose="02020603050405020304" pitchFamily="18" charset="0"/>
              </a:rPr>
              <a:t>Los cuidadores, educadores y personal (incluidos los proveedores de servicios) en las escuelas K-12 se consideran "trabajadores esenciales". </a:t>
            </a:r>
          </a:p>
          <a:p>
            <a:pPr>
              <a:spcAft>
                <a:spcPts val="1600"/>
              </a:spcAft>
              <a:defRPr/>
            </a:pPr>
            <a:r>
              <a:rPr lang="es-ES" sz="2400" spc="-10" dirty="0">
                <a:latin typeface="Times New Roman" panose="02020603050405020304" pitchFamily="18" charset="0"/>
                <a:cs typeface="Times New Roman" panose="02020603050405020304" pitchFamily="18" charset="0"/>
              </a:rPr>
              <a:t>El Departamento de Educación de NH (NH DOE) está proporcionando apoyo y recursos a los distritos escolares en la instrucción remota y servicios de apoyo a los estudiantes.</a:t>
            </a:r>
            <a:endParaRPr lang="en-US" sz="2400" spc="-10"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buFont typeface="Wingdings" panose="05000000000000000000" pitchFamily="2" charset="2"/>
              <a:buNone/>
              <a:defRPr/>
            </a:pPr>
            <a:r>
              <a:rPr lang="en-US" dirty="0">
                <a:solidFill>
                  <a:srgbClr val="0000CC"/>
                </a:solidFill>
              </a:rPr>
              <a:t>						</a:t>
            </a:r>
            <a:endParaRPr lang="en-US" dirty="0">
              <a:latin typeface="+mj-lt"/>
            </a:endParaRPr>
          </a:p>
        </p:txBody>
      </p:sp>
      <p:sp>
        <p:nvSpPr>
          <p:cNvPr id="2" name="Slide Number Placeholder 1">
            <a:extLst>
              <a:ext uri="{FF2B5EF4-FFF2-40B4-BE49-F238E27FC236}">
                <a16:creationId xmlns:a16="http://schemas.microsoft.com/office/drawing/2014/main" id="{C2D19EEF-149B-47E8-BC7F-498647A1F086}"/>
              </a:ext>
            </a:extLst>
          </p:cNvPr>
          <p:cNvSpPr>
            <a:spLocks noGrp="1"/>
          </p:cNvSpPr>
          <p:nvPr>
            <p:ph type="sldNum" sz="quarter" idx="12"/>
          </p:nvPr>
        </p:nvSpPr>
        <p:spPr/>
        <p:txBody>
          <a:bodyPr/>
          <a:lstStyle/>
          <a:p>
            <a:pPr>
              <a:defRPr/>
            </a:pPr>
            <a:fld id="{242D44A2-5362-4FC8-92AC-944648A94514}" type="slidenum">
              <a:rPr lang="en-US" altLang="en-US" smtClean="0"/>
              <a:pPr>
                <a:defRPr/>
              </a:pPr>
              <a:t>4</a:t>
            </a:fld>
            <a:endParaRPr lang="en-US" altLang="en-US"/>
          </a:p>
        </p:txBody>
      </p:sp>
      <p:sp>
        <p:nvSpPr>
          <p:cNvPr id="3" name="TextBox 2">
            <a:extLst>
              <a:ext uri="{FF2B5EF4-FFF2-40B4-BE49-F238E27FC236}">
                <a16:creationId xmlns:a16="http://schemas.microsoft.com/office/drawing/2014/main" id="{64B87C11-2C91-42D5-A21E-59EDDDB3BFB6}"/>
              </a:ext>
            </a:extLst>
          </p:cNvPr>
          <p:cNvSpPr txBox="1"/>
          <p:nvPr/>
        </p:nvSpPr>
        <p:spPr>
          <a:xfrm>
            <a:off x="7528714" y="6477000"/>
            <a:ext cx="1124219" cy="369332"/>
          </a:xfrm>
          <a:prstGeom prst="rect">
            <a:avLst/>
          </a:prstGeom>
          <a:noFill/>
        </p:spPr>
        <p:txBody>
          <a:bodyPr wrap="none" rtlCol="0">
            <a:spAutoFit/>
          </a:bodyPr>
          <a:lstStyle/>
          <a:p>
            <a:r>
              <a:rPr lang="en-US" dirty="0">
                <a:solidFill>
                  <a:srgbClr val="0000CC"/>
                </a:solidFill>
                <a:latin typeface="+mj-lt"/>
              </a:rPr>
              <a:t>Continued</a:t>
            </a:r>
          </a:p>
        </p:txBody>
      </p:sp>
    </p:spTree>
    <p:extLst>
      <p:ext uri="{BB962C8B-B14F-4D97-AF65-F5344CB8AC3E}">
        <p14:creationId xmlns:p14="http://schemas.microsoft.com/office/powerpoint/2010/main" val="1779507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a:extLst>
              <a:ext uri="{FF2B5EF4-FFF2-40B4-BE49-F238E27FC236}">
                <a16:creationId xmlns:a16="http://schemas.microsoft.com/office/drawing/2014/main" id="{5AABA02F-27B4-4347-98C4-967F5DB772AF}"/>
              </a:ext>
            </a:extLst>
          </p:cNvPr>
          <p:cNvSpPr>
            <a:spLocks noGrp="1" noChangeArrowheads="1"/>
          </p:cNvSpPr>
          <p:nvPr>
            <p:ph type="title"/>
          </p:nvPr>
        </p:nvSpPr>
        <p:spPr/>
        <p:txBody>
          <a:bodyPr/>
          <a:lstStyle/>
          <a:p>
            <a:r>
              <a:rPr lang="en-US" altLang="en-US" dirty="0" err="1">
                <a:solidFill>
                  <a:srgbClr val="0000CC"/>
                </a:solidFill>
              </a:rPr>
              <a:t>Tiempo</a:t>
            </a:r>
            <a:r>
              <a:rPr lang="en-US" altLang="en-US" dirty="0">
                <a:solidFill>
                  <a:srgbClr val="0000CC"/>
                </a:solidFill>
              </a:rPr>
              <a:t> de </a:t>
            </a:r>
            <a:r>
              <a:rPr lang="en-US" altLang="en-US" dirty="0" err="1">
                <a:solidFill>
                  <a:srgbClr val="0000CC"/>
                </a:solidFill>
              </a:rPr>
              <a:t>los</a:t>
            </a:r>
            <a:r>
              <a:rPr lang="en-US" altLang="en-US" dirty="0">
                <a:solidFill>
                  <a:srgbClr val="0000CC"/>
                </a:solidFill>
              </a:rPr>
              <a:t> </a:t>
            </a:r>
            <a:r>
              <a:rPr lang="en-US" altLang="en-US" dirty="0" err="1">
                <a:solidFill>
                  <a:srgbClr val="0000CC"/>
                </a:solidFill>
              </a:rPr>
              <a:t>Eventos</a:t>
            </a:r>
            <a:r>
              <a:rPr lang="en-US" altLang="en-US" dirty="0">
                <a:solidFill>
                  <a:srgbClr val="0000CC"/>
                </a:solidFill>
              </a:rPr>
              <a:t> </a:t>
            </a:r>
            <a:r>
              <a:rPr lang="en-US" altLang="en-US" dirty="0" err="1">
                <a:solidFill>
                  <a:srgbClr val="0000CC"/>
                </a:solidFill>
              </a:rPr>
              <a:t>Recientes</a:t>
            </a:r>
            <a:endParaRPr lang="en-US" altLang="en-US" dirty="0">
              <a:solidFill>
                <a:srgbClr val="0000CC"/>
              </a:solidFill>
            </a:endParaRPr>
          </a:p>
        </p:txBody>
      </p:sp>
      <p:sp>
        <p:nvSpPr>
          <p:cNvPr id="5" name="Content Placeholder 4">
            <a:extLst>
              <a:ext uri="{FF2B5EF4-FFF2-40B4-BE49-F238E27FC236}">
                <a16:creationId xmlns:a16="http://schemas.microsoft.com/office/drawing/2014/main" id="{AAEFB20F-9EDC-4840-BE09-3A3B45910566}"/>
              </a:ext>
            </a:extLst>
          </p:cNvPr>
          <p:cNvSpPr>
            <a:spLocks noGrp="1"/>
          </p:cNvSpPr>
          <p:nvPr>
            <p:ph idx="1"/>
          </p:nvPr>
        </p:nvSpPr>
        <p:spPr>
          <a:xfrm>
            <a:off x="381000" y="1709792"/>
            <a:ext cx="8382000" cy="4530725"/>
          </a:xfrm>
        </p:spPr>
        <p:txBody>
          <a:bodyPr/>
          <a:lstStyle/>
          <a:p>
            <a:pPr>
              <a:spcAft>
                <a:spcPts val="1800"/>
              </a:spcAft>
              <a:defRPr/>
            </a:pPr>
            <a:r>
              <a:rPr lang="es-ES" sz="2600" dirty="0">
                <a:solidFill>
                  <a:srgbClr val="000000"/>
                </a:solidFill>
                <a:latin typeface="Times New Roman" panose="02020603050405020304" pitchFamily="18" charset="0"/>
                <a:cs typeface="Times New Roman" panose="02020603050405020304" pitchFamily="18" charset="0"/>
              </a:rPr>
              <a:t>NH DOE </a:t>
            </a:r>
            <a:r>
              <a:rPr lang="es-ES" sz="2600" dirty="0" err="1">
                <a:solidFill>
                  <a:srgbClr val="000000"/>
                </a:solidFill>
                <a:latin typeface="Times New Roman" panose="02020603050405020304" pitchFamily="18" charset="0"/>
                <a:cs typeface="Times New Roman" panose="02020603050405020304" pitchFamily="18" charset="0"/>
              </a:rPr>
              <a:t>Guidance</a:t>
            </a:r>
            <a:r>
              <a:rPr lang="es-ES" sz="2600" dirty="0">
                <a:solidFill>
                  <a:srgbClr val="000000"/>
                </a:solidFill>
                <a:latin typeface="Times New Roman" panose="02020603050405020304" pitchFamily="18" charset="0"/>
                <a:cs typeface="Times New Roman" panose="02020603050405020304" pitchFamily="18" charset="0"/>
              </a:rPr>
              <a:t> aclaró que las escuelas pueden proporcionar servicios a grupos pequeños en las escuelas. </a:t>
            </a:r>
          </a:p>
          <a:p>
            <a:pPr>
              <a:spcAft>
                <a:spcPts val="1800"/>
              </a:spcAft>
              <a:defRPr/>
            </a:pPr>
            <a:r>
              <a:rPr lang="es-ES" sz="2600" dirty="0">
                <a:solidFill>
                  <a:srgbClr val="000000"/>
                </a:solidFill>
                <a:latin typeface="Times New Roman" panose="02020603050405020304" pitchFamily="18" charset="0"/>
                <a:cs typeface="Times New Roman" panose="02020603050405020304" pitchFamily="18" charset="0"/>
              </a:rPr>
              <a:t>Se permite la educación especial y los servicios relacionados que requieren contacto físico o cercano con un estudiante, cuando sea necesario, utilizando procedimientos de seguridad personal incluidos en la Guía del NH DOE.  </a:t>
            </a:r>
          </a:p>
          <a:p>
            <a:pPr>
              <a:spcAft>
                <a:spcPts val="1800"/>
              </a:spcAft>
              <a:defRPr/>
            </a:pPr>
            <a:r>
              <a:rPr lang="es-ES" sz="2600" dirty="0">
                <a:solidFill>
                  <a:srgbClr val="000000"/>
                </a:solidFill>
                <a:latin typeface="Times New Roman" panose="02020603050405020304" pitchFamily="18" charset="0"/>
                <a:cs typeface="Times New Roman" panose="02020603050405020304" pitchFamily="18" charset="0"/>
              </a:rPr>
              <a:t>Los distritos pueden usar estas opciones; no son mandatos.</a:t>
            </a:r>
            <a:r>
              <a:rPr lang="en-US" sz="2600" dirty="0">
                <a:solidFill>
                  <a:srgbClr val="0000CC"/>
                </a:solidFill>
              </a:rPr>
              <a:t>			</a:t>
            </a:r>
            <a:r>
              <a:rPr lang="en-US" dirty="0">
                <a:solidFill>
                  <a:srgbClr val="0000CC"/>
                </a:solidFill>
              </a:rPr>
              <a:t>			</a:t>
            </a:r>
            <a:endParaRPr lang="en-US" dirty="0">
              <a:latin typeface="+mj-lt"/>
            </a:endParaRPr>
          </a:p>
        </p:txBody>
      </p:sp>
      <p:sp>
        <p:nvSpPr>
          <p:cNvPr id="2" name="Slide Number Placeholder 1">
            <a:extLst>
              <a:ext uri="{FF2B5EF4-FFF2-40B4-BE49-F238E27FC236}">
                <a16:creationId xmlns:a16="http://schemas.microsoft.com/office/drawing/2014/main" id="{F27D43F5-FDE6-4612-A24F-C2E8F89B2B01}"/>
              </a:ext>
            </a:extLst>
          </p:cNvPr>
          <p:cNvSpPr>
            <a:spLocks noGrp="1"/>
          </p:cNvSpPr>
          <p:nvPr>
            <p:ph type="sldNum" sz="quarter" idx="12"/>
          </p:nvPr>
        </p:nvSpPr>
        <p:spPr/>
        <p:txBody>
          <a:bodyPr/>
          <a:lstStyle/>
          <a:p>
            <a:pPr>
              <a:defRPr/>
            </a:pPr>
            <a:fld id="{242D44A2-5362-4FC8-92AC-944648A94514}" type="slidenum">
              <a:rPr lang="en-US" altLang="en-US" smtClean="0"/>
              <a:pPr>
                <a:defRPr/>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a:extLst>
              <a:ext uri="{FF2B5EF4-FFF2-40B4-BE49-F238E27FC236}">
                <a16:creationId xmlns:a16="http://schemas.microsoft.com/office/drawing/2014/main" id="{E46ED488-82BA-4A61-B1C3-E0DA35386CCF}"/>
              </a:ext>
            </a:extLst>
          </p:cNvPr>
          <p:cNvSpPr>
            <a:spLocks noGrp="1" noChangeArrowheads="1"/>
          </p:cNvSpPr>
          <p:nvPr>
            <p:ph type="title"/>
          </p:nvPr>
        </p:nvSpPr>
        <p:spPr/>
        <p:txBody>
          <a:bodyPr/>
          <a:lstStyle/>
          <a:p>
            <a:r>
              <a:rPr lang="en-US" altLang="en-US" dirty="0">
                <a:solidFill>
                  <a:srgbClr val="0000CC"/>
                </a:solidFill>
              </a:rPr>
              <a:t>Ques </a:t>
            </a:r>
            <a:r>
              <a:rPr lang="en-US" altLang="en-US" dirty="0" err="1">
                <a:solidFill>
                  <a:srgbClr val="0000CC"/>
                </a:solidFill>
              </a:rPr>
              <a:t>esto</a:t>
            </a:r>
            <a:r>
              <a:rPr lang="en-US" altLang="en-US" dirty="0">
                <a:solidFill>
                  <a:srgbClr val="0000CC"/>
                </a:solidFill>
              </a:rPr>
              <a:t> </a:t>
            </a:r>
            <a:r>
              <a:rPr lang="en-US" altLang="en-US" dirty="0" err="1">
                <a:solidFill>
                  <a:srgbClr val="0000CC"/>
                </a:solidFill>
              </a:rPr>
              <a:t>significa</a:t>
            </a:r>
            <a:r>
              <a:rPr lang="en-US" altLang="en-US" dirty="0">
                <a:solidFill>
                  <a:srgbClr val="0000CC"/>
                </a:solidFill>
              </a:rPr>
              <a:t> para </a:t>
            </a:r>
            <a:r>
              <a:rPr lang="en-US" altLang="en-US" dirty="0" err="1">
                <a:solidFill>
                  <a:srgbClr val="0000CC"/>
                </a:solidFill>
              </a:rPr>
              <a:t>niños</a:t>
            </a:r>
            <a:r>
              <a:rPr lang="en-US" altLang="en-US" dirty="0">
                <a:solidFill>
                  <a:srgbClr val="0000CC"/>
                </a:solidFill>
              </a:rPr>
              <a:t> con </a:t>
            </a:r>
            <a:r>
              <a:rPr lang="en-US" altLang="en-US" dirty="0" err="1">
                <a:solidFill>
                  <a:srgbClr val="0000CC"/>
                </a:solidFill>
              </a:rPr>
              <a:t>desabilidad</a:t>
            </a:r>
            <a:r>
              <a:rPr lang="en-US" altLang="en-US" dirty="0">
                <a:solidFill>
                  <a:srgbClr val="0000CC"/>
                </a:solidFill>
              </a:rPr>
              <a:t>? </a:t>
            </a:r>
          </a:p>
        </p:txBody>
      </p:sp>
      <p:sp>
        <p:nvSpPr>
          <p:cNvPr id="5" name="Content Placeholder 4">
            <a:extLst>
              <a:ext uri="{FF2B5EF4-FFF2-40B4-BE49-F238E27FC236}">
                <a16:creationId xmlns:a16="http://schemas.microsoft.com/office/drawing/2014/main" id="{AAEFB20F-9EDC-4840-BE09-3A3B45910566}"/>
              </a:ext>
            </a:extLst>
          </p:cNvPr>
          <p:cNvSpPr>
            <a:spLocks noGrp="1"/>
          </p:cNvSpPr>
          <p:nvPr>
            <p:ph idx="1"/>
          </p:nvPr>
        </p:nvSpPr>
        <p:spPr/>
        <p:txBody>
          <a:bodyPr/>
          <a:lstStyle/>
          <a:p>
            <a:pPr>
              <a:spcAft>
                <a:spcPts val="1800"/>
              </a:spcAft>
              <a:defRPr/>
            </a:pPr>
            <a:r>
              <a:rPr lang="es-ES" altLang="en-US" dirty="0">
                <a:latin typeface="Times New Roman" panose="02020603050405020304" pitchFamily="18" charset="0"/>
                <a:ea typeface="Calibri" panose="020F0502020204030204" pitchFamily="34" charset="0"/>
                <a:cs typeface="Times New Roman" panose="02020603050405020304" pitchFamily="18" charset="0"/>
              </a:rPr>
              <a:t>NH debe continuar haciendo una educación pública apropiada y gratuita (FAPE, por sus siglas en japonés), incluyendo educación especial y servicios relacionados, disponible para todos los niños elegibles con discapacidades de acuerdo con el IEP del niño. </a:t>
            </a:r>
          </a:p>
          <a:p>
            <a:pPr>
              <a:spcAft>
                <a:spcPts val="1800"/>
              </a:spcAft>
              <a:defRPr/>
            </a:pPr>
            <a:r>
              <a:rPr lang="es-ES" altLang="en-US" dirty="0">
                <a:latin typeface="Times New Roman" panose="02020603050405020304" pitchFamily="18" charset="0"/>
                <a:ea typeface="Calibri" panose="020F0502020204030204" pitchFamily="34" charset="0"/>
                <a:cs typeface="Times New Roman" panose="02020603050405020304" pitchFamily="18" charset="0"/>
              </a:rPr>
              <a:t>Los derechos de los niños con discapacidad y sus padres permanecen intactos.</a:t>
            </a:r>
            <a:endParaRPr lang="en-US" dirty="0"/>
          </a:p>
        </p:txBody>
      </p:sp>
      <p:sp>
        <p:nvSpPr>
          <p:cNvPr id="2" name="Slide Number Placeholder 1">
            <a:extLst>
              <a:ext uri="{FF2B5EF4-FFF2-40B4-BE49-F238E27FC236}">
                <a16:creationId xmlns:a16="http://schemas.microsoft.com/office/drawing/2014/main" id="{98F73D0F-1676-4710-94EF-DD01E992A3DF}"/>
              </a:ext>
            </a:extLst>
          </p:cNvPr>
          <p:cNvSpPr>
            <a:spLocks noGrp="1"/>
          </p:cNvSpPr>
          <p:nvPr>
            <p:ph type="sldNum" sz="quarter" idx="12"/>
          </p:nvPr>
        </p:nvSpPr>
        <p:spPr/>
        <p:txBody>
          <a:bodyPr/>
          <a:lstStyle/>
          <a:p>
            <a:pPr>
              <a:defRPr/>
            </a:pPr>
            <a:fld id="{242D44A2-5362-4FC8-92AC-944648A94514}" type="slidenum">
              <a:rPr lang="en-US" altLang="en-US" smtClean="0"/>
              <a:pPr>
                <a:defRPr/>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a:extLst>
              <a:ext uri="{FF2B5EF4-FFF2-40B4-BE49-F238E27FC236}">
                <a16:creationId xmlns:a16="http://schemas.microsoft.com/office/drawing/2014/main" id="{B47327D8-C3A7-4E46-84A3-1E7D27DD75BD}"/>
              </a:ext>
            </a:extLst>
          </p:cNvPr>
          <p:cNvSpPr>
            <a:spLocks noGrp="1" noChangeArrowheads="1"/>
          </p:cNvSpPr>
          <p:nvPr>
            <p:ph type="title"/>
          </p:nvPr>
        </p:nvSpPr>
        <p:spPr/>
        <p:txBody>
          <a:bodyPr/>
          <a:lstStyle/>
          <a:p>
            <a:r>
              <a:rPr lang="en-US" altLang="en-US" dirty="0">
                <a:solidFill>
                  <a:srgbClr val="0000CC"/>
                </a:solidFill>
              </a:rPr>
              <a:t>Como </a:t>
            </a:r>
            <a:r>
              <a:rPr lang="en-US" altLang="en-US" dirty="0" err="1">
                <a:solidFill>
                  <a:srgbClr val="0000CC"/>
                </a:solidFill>
              </a:rPr>
              <a:t>unestudiante</a:t>
            </a:r>
            <a:r>
              <a:rPr lang="en-US" altLang="en-US" dirty="0">
                <a:solidFill>
                  <a:srgbClr val="0000CC"/>
                </a:solidFill>
              </a:rPr>
              <a:t> con </a:t>
            </a:r>
            <a:r>
              <a:rPr lang="en-US" altLang="en-US" dirty="0" err="1">
                <a:solidFill>
                  <a:srgbClr val="0000CC"/>
                </a:solidFill>
              </a:rPr>
              <a:t>desabilidad</a:t>
            </a:r>
            <a:r>
              <a:rPr lang="en-US" altLang="en-US" dirty="0">
                <a:solidFill>
                  <a:srgbClr val="0000CC"/>
                </a:solidFill>
              </a:rPr>
              <a:t> </a:t>
            </a:r>
            <a:r>
              <a:rPr lang="en-US" altLang="en-US" dirty="0" err="1">
                <a:solidFill>
                  <a:srgbClr val="0000CC"/>
                </a:solidFill>
              </a:rPr>
              <a:t>recibe</a:t>
            </a:r>
            <a:r>
              <a:rPr lang="en-US" altLang="en-US" dirty="0">
                <a:solidFill>
                  <a:srgbClr val="0000CC"/>
                </a:solidFill>
              </a:rPr>
              <a:t> </a:t>
            </a:r>
            <a:r>
              <a:rPr lang="en-US" altLang="en-US" dirty="0" err="1">
                <a:solidFill>
                  <a:srgbClr val="0000CC"/>
                </a:solidFill>
              </a:rPr>
              <a:t>estos</a:t>
            </a:r>
            <a:r>
              <a:rPr lang="en-US" altLang="en-US" dirty="0">
                <a:solidFill>
                  <a:srgbClr val="0000CC"/>
                </a:solidFill>
              </a:rPr>
              <a:t> </a:t>
            </a:r>
            <a:r>
              <a:rPr lang="en-US" altLang="en-US" dirty="0" err="1">
                <a:solidFill>
                  <a:srgbClr val="0000CC"/>
                </a:solidFill>
              </a:rPr>
              <a:t>servicios</a:t>
            </a:r>
            <a:endParaRPr lang="en-US" altLang="en-US" dirty="0">
              <a:solidFill>
                <a:srgbClr val="0000CC"/>
              </a:solidFill>
            </a:endParaRPr>
          </a:p>
        </p:txBody>
      </p:sp>
      <p:sp>
        <p:nvSpPr>
          <p:cNvPr id="5" name="Content Placeholder 4">
            <a:extLst>
              <a:ext uri="{FF2B5EF4-FFF2-40B4-BE49-F238E27FC236}">
                <a16:creationId xmlns:a16="http://schemas.microsoft.com/office/drawing/2014/main" id="{AAEFB20F-9EDC-4840-BE09-3A3B45910566}"/>
              </a:ext>
            </a:extLst>
          </p:cNvPr>
          <p:cNvSpPr>
            <a:spLocks noGrp="1"/>
          </p:cNvSpPr>
          <p:nvPr>
            <p:ph idx="1"/>
          </p:nvPr>
        </p:nvSpPr>
        <p:spPr/>
        <p:txBody>
          <a:bodyPr/>
          <a:lstStyle/>
          <a:p>
            <a:pPr>
              <a:spcAft>
                <a:spcPts val="1800"/>
              </a:spcAft>
              <a:defRPr/>
            </a:pPr>
            <a:r>
              <a:rPr lang="es-ES" altLang="en-US" dirty="0">
                <a:latin typeface="Times New Roman" panose="02020603050405020304" pitchFamily="18" charset="0"/>
                <a:cs typeface="Times New Roman" panose="02020603050405020304" pitchFamily="18" charset="0"/>
              </a:rPr>
              <a:t>Se puede utilizar una variedad de opciones para proporcionar apoyo remoto a estudiantes con discapacidades.  </a:t>
            </a:r>
          </a:p>
          <a:p>
            <a:pPr>
              <a:spcAft>
                <a:spcPts val="1800"/>
              </a:spcAft>
              <a:defRPr/>
            </a:pPr>
            <a:r>
              <a:rPr lang="es-ES" altLang="en-US" dirty="0">
                <a:latin typeface="Times New Roman" panose="02020603050405020304" pitchFamily="18" charset="0"/>
                <a:cs typeface="Times New Roman" panose="02020603050405020304" pitchFamily="18" charset="0"/>
              </a:rPr>
              <a:t>NH DOE ha identificado 3 opciones posibles Las escuelas, en colaboración con los padres, pueden identificar otras opciones que satisfarán las necesidades educativas de sus hijos de acuerdo con el IEP del niño</a:t>
            </a:r>
            <a:endParaRPr lang="en-US" altLang="en-US"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buFont typeface="Wingdings" panose="05000000000000000000" pitchFamily="2" charset="2"/>
              <a:buNone/>
              <a:defRPr/>
            </a:pPr>
            <a:endParaRPr lang="en-US" dirty="0"/>
          </a:p>
        </p:txBody>
      </p:sp>
      <p:sp>
        <p:nvSpPr>
          <p:cNvPr id="2" name="Slide Number Placeholder 1">
            <a:extLst>
              <a:ext uri="{FF2B5EF4-FFF2-40B4-BE49-F238E27FC236}">
                <a16:creationId xmlns:a16="http://schemas.microsoft.com/office/drawing/2014/main" id="{916DEB35-AD84-4A55-81B6-D6893FC44FB8}"/>
              </a:ext>
            </a:extLst>
          </p:cNvPr>
          <p:cNvSpPr>
            <a:spLocks noGrp="1"/>
          </p:cNvSpPr>
          <p:nvPr>
            <p:ph type="sldNum" sz="quarter" idx="12"/>
          </p:nvPr>
        </p:nvSpPr>
        <p:spPr/>
        <p:txBody>
          <a:bodyPr/>
          <a:lstStyle/>
          <a:p>
            <a:pPr>
              <a:defRPr/>
            </a:pPr>
            <a:fld id="{242D44A2-5362-4FC8-92AC-944648A94514}" type="slidenum">
              <a:rPr lang="en-US" altLang="en-US" smtClean="0"/>
              <a:pPr>
                <a:defRPr/>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a:extLst>
              <a:ext uri="{FF2B5EF4-FFF2-40B4-BE49-F238E27FC236}">
                <a16:creationId xmlns:a16="http://schemas.microsoft.com/office/drawing/2014/main" id="{B47327D8-C3A7-4E46-84A3-1E7D27DD75BD}"/>
              </a:ext>
            </a:extLst>
          </p:cNvPr>
          <p:cNvSpPr>
            <a:spLocks noGrp="1" noChangeArrowheads="1"/>
          </p:cNvSpPr>
          <p:nvPr>
            <p:ph type="title"/>
          </p:nvPr>
        </p:nvSpPr>
        <p:spPr/>
        <p:txBody>
          <a:bodyPr/>
          <a:lstStyle/>
          <a:p>
            <a:r>
              <a:rPr lang="en-US" altLang="en-US" dirty="0">
                <a:solidFill>
                  <a:srgbClr val="0000CC"/>
                </a:solidFill>
              </a:rPr>
              <a:t>Las </a:t>
            </a:r>
            <a:r>
              <a:rPr lang="en-US" altLang="en-US" dirty="0" err="1">
                <a:solidFill>
                  <a:srgbClr val="0000CC"/>
                </a:solidFill>
              </a:rPr>
              <a:t>Opciones</a:t>
            </a:r>
            <a:endParaRPr lang="en-US" altLang="en-US" dirty="0">
              <a:solidFill>
                <a:srgbClr val="0000CC"/>
              </a:solidFill>
            </a:endParaRPr>
          </a:p>
        </p:txBody>
      </p:sp>
      <p:sp>
        <p:nvSpPr>
          <p:cNvPr id="5" name="Content Placeholder 4">
            <a:extLst>
              <a:ext uri="{FF2B5EF4-FFF2-40B4-BE49-F238E27FC236}">
                <a16:creationId xmlns:a16="http://schemas.microsoft.com/office/drawing/2014/main" id="{AAEFB20F-9EDC-4840-BE09-3A3B45910566}"/>
              </a:ext>
            </a:extLst>
          </p:cNvPr>
          <p:cNvSpPr>
            <a:spLocks noGrp="1"/>
          </p:cNvSpPr>
          <p:nvPr>
            <p:ph idx="1"/>
          </p:nvPr>
        </p:nvSpPr>
        <p:spPr>
          <a:xfrm>
            <a:off x="457200" y="1600200"/>
            <a:ext cx="8229600" cy="4876800"/>
          </a:xfrm>
        </p:spPr>
        <p:txBody>
          <a:bodyPr/>
          <a:lstStyle/>
          <a:p>
            <a:pPr>
              <a:spcAft>
                <a:spcPts val="1800"/>
              </a:spcAft>
              <a:defRPr/>
            </a:pPr>
            <a:r>
              <a:rPr lang="es-ES" altLang="en-US" sz="2500" spc="-20" dirty="0">
                <a:latin typeface="Times New Roman" panose="02020603050405020304" pitchFamily="18" charset="0"/>
                <a:cs typeface="Times New Roman" panose="02020603050405020304" pitchFamily="18" charset="0"/>
              </a:rPr>
              <a:t>Proporcionar servicios de instrucción de forma remota, generalmente en el hogar del niño (aula de Google, hojas de trabajo). </a:t>
            </a:r>
          </a:p>
          <a:p>
            <a:pPr>
              <a:spcAft>
                <a:spcPts val="1800"/>
              </a:spcAft>
              <a:defRPr/>
            </a:pPr>
            <a:r>
              <a:rPr lang="es-ES" altLang="en-US" sz="2500" spc="-20" dirty="0">
                <a:latin typeface="Times New Roman" panose="02020603050405020304" pitchFamily="18" charset="0"/>
                <a:cs typeface="Times New Roman" panose="02020603050405020304" pitchFamily="18" charset="0"/>
              </a:rPr>
              <a:t>Proporcionar instrucción individual o de grupos pequeños en la escuela u otra ubicación (un entorno basado en la comunidad).  </a:t>
            </a:r>
          </a:p>
          <a:p>
            <a:pPr>
              <a:spcAft>
                <a:spcPts val="1800"/>
              </a:spcAft>
              <a:defRPr/>
            </a:pPr>
            <a:r>
              <a:rPr lang="es-ES" altLang="en-US" sz="2500" spc="-20" dirty="0">
                <a:latin typeface="Times New Roman" panose="02020603050405020304" pitchFamily="18" charset="0"/>
                <a:cs typeface="Times New Roman" panose="02020603050405020304" pitchFamily="18" charset="0"/>
              </a:rPr>
              <a:t>Cuando los servicios no se pueden proporcionar, ya sea en persona o de forma remota, el niño puede recibir "servicios compensatorios". </a:t>
            </a:r>
          </a:p>
          <a:p>
            <a:pPr>
              <a:spcAft>
                <a:spcPts val="1800"/>
              </a:spcAft>
              <a:defRPr/>
            </a:pPr>
            <a:r>
              <a:rPr lang="es-ES" altLang="en-US" sz="2500" spc="-20" dirty="0">
                <a:latin typeface="Times New Roman" panose="02020603050405020304" pitchFamily="18" charset="0"/>
                <a:cs typeface="Times New Roman" panose="02020603050405020304" pitchFamily="18" charset="0"/>
              </a:rPr>
              <a:t>Una combinación de cualquiera de estas opciones.</a:t>
            </a:r>
            <a:endParaRPr lang="en-US" altLang="en-US" sz="2500" dirty="0">
              <a:latin typeface="Times New Roman" panose="02020603050405020304" pitchFamily="18" charset="0"/>
              <a:cs typeface="Times New Roman" panose="02020603050405020304" pitchFamily="18" charset="0"/>
            </a:endParaRPr>
          </a:p>
          <a:p>
            <a:pPr>
              <a:spcAft>
                <a:spcPts val="1800"/>
              </a:spcAft>
              <a:defRPr/>
            </a:pPr>
            <a:endParaRPr lang="en-US" altLang="en-US"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buFont typeface="Wingdings" panose="05000000000000000000" pitchFamily="2" charset="2"/>
              <a:buNone/>
              <a:defRPr/>
            </a:pPr>
            <a:endParaRPr lang="en-US" dirty="0"/>
          </a:p>
        </p:txBody>
      </p:sp>
      <p:sp>
        <p:nvSpPr>
          <p:cNvPr id="2" name="Slide Number Placeholder 1">
            <a:extLst>
              <a:ext uri="{FF2B5EF4-FFF2-40B4-BE49-F238E27FC236}">
                <a16:creationId xmlns:a16="http://schemas.microsoft.com/office/drawing/2014/main" id="{752F18B6-0FB5-4403-9448-5817EBABFA46}"/>
              </a:ext>
            </a:extLst>
          </p:cNvPr>
          <p:cNvSpPr>
            <a:spLocks noGrp="1"/>
          </p:cNvSpPr>
          <p:nvPr>
            <p:ph type="sldNum" sz="quarter" idx="12"/>
          </p:nvPr>
        </p:nvSpPr>
        <p:spPr/>
        <p:txBody>
          <a:bodyPr/>
          <a:lstStyle/>
          <a:p>
            <a:pPr>
              <a:defRPr/>
            </a:pPr>
            <a:fld id="{242D44A2-5362-4FC8-92AC-944648A94514}" type="slidenum">
              <a:rPr lang="en-US" altLang="en-US" smtClean="0"/>
              <a:pPr>
                <a:defRPr/>
              </a:pPr>
              <a:t>8</a:t>
            </a:fld>
            <a:endParaRPr lang="en-US" altLang="en-US"/>
          </a:p>
        </p:txBody>
      </p:sp>
    </p:spTree>
    <p:extLst>
      <p:ext uri="{BB962C8B-B14F-4D97-AF65-F5344CB8AC3E}">
        <p14:creationId xmlns:p14="http://schemas.microsoft.com/office/powerpoint/2010/main" val="833073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a:extLst>
              <a:ext uri="{FF2B5EF4-FFF2-40B4-BE49-F238E27FC236}">
                <a16:creationId xmlns:a16="http://schemas.microsoft.com/office/drawing/2014/main" id="{B9E6781F-0660-467B-9B90-B4A9951AC5DB}"/>
              </a:ext>
            </a:extLst>
          </p:cNvPr>
          <p:cNvSpPr>
            <a:spLocks noGrp="1" noChangeArrowheads="1"/>
          </p:cNvSpPr>
          <p:nvPr>
            <p:ph type="title"/>
          </p:nvPr>
        </p:nvSpPr>
        <p:spPr/>
        <p:txBody>
          <a:bodyPr/>
          <a:lstStyle/>
          <a:p>
            <a:r>
              <a:rPr lang="en-US" altLang="en-US" dirty="0">
                <a:solidFill>
                  <a:srgbClr val="0000CC"/>
                </a:solidFill>
              </a:rPr>
              <a:t>Que son </a:t>
            </a:r>
            <a:r>
              <a:rPr lang="en-US" altLang="en-US" dirty="0" err="1">
                <a:solidFill>
                  <a:srgbClr val="0000CC"/>
                </a:solidFill>
              </a:rPr>
              <a:t>Servicios</a:t>
            </a:r>
            <a:r>
              <a:rPr lang="en-US" altLang="en-US" dirty="0">
                <a:solidFill>
                  <a:srgbClr val="0000CC"/>
                </a:solidFill>
              </a:rPr>
              <a:t> </a:t>
            </a:r>
            <a:r>
              <a:rPr lang="en-US" altLang="en-US" dirty="0" err="1">
                <a:solidFill>
                  <a:srgbClr val="0000CC"/>
                </a:solidFill>
              </a:rPr>
              <a:t>Compensatorios</a:t>
            </a:r>
            <a:r>
              <a:rPr lang="en-US" altLang="en-US" dirty="0">
                <a:solidFill>
                  <a:srgbClr val="0000CC"/>
                </a:solidFill>
              </a:rPr>
              <a:t>?</a:t>
            </a:r>
          </a:p>
        </p:txBody>
      </p:sp>
      <p:sp>
        <p:nvSpPr>
          <p:cNvPr id="22531" name="Content Placeholder 4">
            <a:extLst>
              <a:ext uri="{FF2B5EF4-FFF2-40B4-BE49-F238E27FC236}">
                <a16:creationId xmlns:a16="http://schemas.microsoft.com/office/drawing/2014/main" id="{EBAC22D1-E7E6-460E-87BD-7788E24CD2DA}"/>
              </a:ext>
            </a:extLst>
          </p:cNvPr>
          <p:cNvSpPr>
            <a:spLocks noGrp="1" noChangeArrowheads="1"/>
          </p:cNvSpPr>
          <p:nvPr>
            <p:ph idx="1"/>
          </p:nvPr>
        </p:nvSpPr>
        <p:spPr>
          <a:xfrm>
            <a:off x="457200" y="1676400"/>
            <a:ext cx="8229600" cy="4530725"/>
          </a:xfrm>
        </p:spPr>
        <p:txBody>
          <a:bodyPr/>
          <a:lstStyle/>
          <a:p>
            <a:pPr>
              <a:spcAft>
                <a:spcPts val="1800"/>
              </a:spcAft>
              <a:defRPr/>
            </a:pPr>
            <a:r>
              <a:rPr lang="es-ES" altLang="en-US" sz="2600" dirty="0">
                <a:latin typeface="Times New Roman" panose="02020603050405020304" pitchFamily="18" charset="0"/>
                <a:cs typeface="Times New Roman" panose="02020603050405020304" pitchFamily="18" charset="0"/>
              </a:rPr>
              <a:t>Servicios Educativos para compensar el fracaso de un distrito escolar para proporcionar un FAPE en el pasado. </a:t>
            </a:r>
          </a:p>
          <a:p>
            <a:pPr>
              <a:spcAft>
                <a:spcPts val="1800"/>
              </a:spcAft>
              <a:defRPr/>
            </a:pPr>
            <a:r>
              <a:rPr lang="es-ES" altLang="en-US" sz="2600" dirty="0">
                <a:latin typeface="Times New Roman" panose="02020603050405020304" pitchFamily="18" charset="0"/>
                <a:cs typeface="Times New Roman" panose="02020603050405020304" pitchFamily="18" charset="0"/>
              </a:rPr>
              <a:t>Podría incluir servicios adicionales de educación especial, tutoría, terapia ocupacional, terapia del habla y el lenguaje, consejería u otros servicios relacionados.</a:t>
            </a:r>
            <a:endParaRPr lang="en-US" altLang="en-US" sz="2600" dirty="0">
              <a:latin typeface="Times New Roman" panose="02020603050405020304" pitchFamily="18" charset="0"/>
              <a:cs typeface="Times New Roman" panose="02020603050405020304" pitchFamily="18" charset="0"/>
            </a:endParaRPr>
          </a:p>
        </p:txBody>
      </p:sp>
      <p:pic>
        <p:nvPicPr>
          <p:cNvPr id="3" name="Picture 2" descr="Two children working at a table.  One child has a visible head scar and glasses.">
            <a:extLst>
              <a:ext uri="{FF2B5EF4-FFF2-40B4-BE49-F238E27FC236}">
                <a16:creationId xmlns:a16="http://schemas.microsoft.com/office/drawing/2014/main" id="{973679CA-EE5E-4E0E-873B-367845F5CFA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971800" y="4343400"/>
            <a:ext cx="3200400" cy="240014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Slide Number Placeholder 1">
            <a:extLst>
              <a:ext uri="{FF2B5EF4-FFF2-40B4-BE49-F238E27FC236}">
                <a16:creationId xmlns:a16="http://schemas.microsoft.com/office/drawing/2014/main" id="{C9AEDA7B-46A5-4C96-9453-A2D763A146DE}"/>
              </a:ext>
            </a:extLst>
          </p:cNvPr>
          <p:cNvSpPr>
            <a:spLocks noGrp="1"/>
          </p:cNvSpPr>
          <p:nvPr>
            <p:ph type="sldNum" sz="quarter" idx="12"/>
          </p:nvPr>
        </p:nvSpPr>
        <p:spPr/>
        <p:txBody>
          <a:bodyPr/>
          <a:lstStyle/>
          <a:p>
            <a:pPr>
              <a:defRPr/>
            </a:pPr>
            <a:fld id="{242D44A2-5362-4FC8-92AC-944648A94514}" type="slidenum">
              <a:rPr lang="en-US" altLang="en-US" smtClean="0"/>
              <a:pPr>
                <a:defRPr/>
              </a:pPr>
              <a:t>9</a:t>
            </a:fld>
            <a:endParaRPr lang="en-US" altLang="en-US"/>
          </a:p>
        </p:txBody>
      </p:sp>
    </p:spTree>
  </p:cSld>
  <p:clrMapOvr>
    <a:masterClrMapping/>
  </p:clrMapOvr>
</p:sld>
</file>

<file path=ppt/theme/theme1.xml><?xml version="1.0" encoding="utf-8"?>
<a:theme xmlns:a="http://schemas.openxmlformats.org/drawingml/2006/main" name="Level">
  <a:themeElements>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4482</TotalTime>
  <Words>4633</Words>
  <Application>Microsoft Office PowerPoint</Application>
  <PresentationFormat>On-screen Show (4:3)</PresentationFormat>
  <Paragraphs>318</Paragraphs>
  <Slides>29</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Arial Narrow</vt:lpstr>
      <vt:lpstr>Calibri</vt:lpstr>
      <vt:lpstr>Garamond</vt:lpstr>
      <vt:lpstr>Times New Roman</vt:lpstr>
      <vt:lpstr>Verdana</vt:lpstr>
      <vt:lpstr>Wingdings</vt:lpstr>
      <vt:lpstr>Level</vt:lpstr>
      <vt:lpstr>Educación Especial y COVID-19  Entendiendo Sus Derechos</vt:lpstr>
      <vt:lpstr>Presentadores</vt:lpstr>
      <vt:lpstr>Descargo de Responsabilidad</vt:lpstr>
      <vt:lpstr>Tiempo de los Eventos Recientes</vt:lpstr>
      <vt:lpstr>Tiempo de los Eventos Recientes</vt:lpstr>
      <vt:lpstr>Ques esto significa para niños con desabilidad? </vt:lpstr>
      <vt:lpstr>Como unestudiante con desabilidad recibe estos servicios</vt:lpstr>
      <vt:lpstr>Las Opciones</vt:lpstr>
      <vt:lpstr>Que son Servicios Compensatorios?</vt:lpstr>
      <vt:lpstr>Que es Intruccion a Distancia?</vt:lpstr>
      <vt:lpstr>Que es Instruccion a Distancia?</vt:lpstr>
      <vt:lpstr>Y si no tenemos computadora, Tablet o Internet en la cada?</vt:lpstr>
      <vt:lpstr>Puede la escuela requerir que este de acuerdo con cambios en el IEP por la crisis del Covid-19.</vt:lpstr>
      <vt:lpstr>Que tipo de cambios puede la escuela Sugerir?</vt:lpstr>
      <vt:lpstr>Cualed son mis opciones si estoy en desacuerdo con los cambios propuestos por la escuela a los servicios que mi niño recibe , como seran proveido y/o el lugar en que seran proveido? </vt:lpstr>
      <vt:lpstr>Que si las intrucciones a distancia no estan trabajando o mi niño tiene necesidades intensas? </vt:lpstr>
      <vt:lpstr>Que si las intrucciones a distancia no estan trabajando o mi niño tiene necesidades intensas? </vt:lpstr>
      <vt:lpstr>Que acerca de los estudiantes que van a escuelas privadas o reciben servicios de IEP de proveedores privados? </vt:lpstr>
      <vt:lpstr>Que si mi niño atiende a una escuela chartered publica ?</vt:lpstr>
      <vt:lpstr>Que si mi hijo esta muy enfermo y no puede participar en las intrucciones a distancia? </vt:lpstr>
      <vt:lpstr>Como esto impactaria la elegilibilidad de mi hijo para los servicios de año escolar extendido.?</vt:lpstr>
      <vt:lpstr>Como aprendisaje a Distancia impacta el linea de tiempo?</vt:lpstr>
      <vt:lpstr>Preguntas? </vt:lpstr>
      <vt:lpstr>A Quien debo contactar si tengo mas  pregunta?</vt:lpstr>
      <vt:lpstr>A Quien debo contactar si tengo mas pregunta?</vt:lpstr>
      <vt:lpstr>Additional Resources</vt:lpstr>
      <vt:lpstr>Additional Resources</vt:lpstr>
      <vt:lpstr>Additional Resources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Education and COVID-19 Understanding Your Rights</dc:title>
  <dc:creator>Deodonne Bhattarai</dc:creator>
  <cp:lastModifiedBy>Deodonne Bhattarai</cp:lastModifiedBy>
  <cp:revision>111</cp:revision>
  <dcterms:created xsi:type="dcterms:W3CDTF">2020-04-03T00:53:00Z</dcterms:created>
  <dcterms:modified xsi:type="dcterms:W3CDTF">2020-05-22T17:50:55Z</dcterms:modified>
</cp:coreProperties>
</file>